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31"/>
  </p:notesMasterIdLst>
  <p:handoutMasterIdLst>
    <p:handoutMasterId r:id="rId32"/>
  </p:handoutMasterIdLst>
  <p:sldIdLst>
    <p:sldId id="555" r:id="rId2"/>
    <p:sldId id="549" r:id="rId3"/>
    <p:sldId id="551" r:id="rId4"/>
    <p:sldId id="553" r:id="rId5"/>
    <p:sldId id="547" r:id="rId6"/>
    <p:sldId id="554" r:id="rId7"/>
    <p:sldId id="451" r:id="rId8"/>
    <p:sldId id="449" r:id="rId9"/>
    <p:sldId id="309" r:id="rId10"/>
    <p:sldId id="490" r:id="rId11"/>
    <p:sldId id="491" r:id="rId12"/>
    <p:sldId id="498" r:id="rId13"/>
    <p:sldId id="543" r:id="rId14"/>
    <p:sldId id="501" r:id="rId15"/>
    <p:sldId id="541" r:id="rId16"/>
    <p:sldId id="499" r:id="rId17"/>
    <p:sldId id="509" r:id="rId18"/>
    <p:sldId id="516" r:id="rId19"/>
    <p:sldId id="520" r:id="rId20"/>
    <p:sldId id="522" r:id="rId21"/>
    <p:sldId id="544" r:id="rId22"/>
    <p:sldId id="525" r:id="rId23"/>
    <p:sldId id="545" r:id="rId24"/>
    <p:sldId id="528" r:id="rId25"/>
    <p:sldId id="529" r:id="rId26"/>
    <p:sldId id="530" r:id="rId27"/>
    <p:sldId id="532" r:id="rId28"/>
    <p:sldId id="546" r:id="rId29"/>
    <p:sldId id="552" r:id="rId3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244D"/>
    <a:srgbClr val="DD550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92"/>
    <p:restoredTop sz="70342" autoAdjust="0"/>
  </p:normalViewPr>
  <p:slideViewPr>
    <p:cSldViewPr>
      <p:cViewPr varScale="1">
        <p:scale>
          <a:sx n="146" d="100"/>
          <a:sy n="146" d="100"/>
        </p:scale>
        <p:origin x="1416"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FCC65E-0D3A-064A-9159-CB613438E223}"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2B1288-CA18-6447-8AC6-7B951C804B2D}" type="slidenum">
              <a:rPr lang="en-US" smtClean="0"/>
              <a:t>‹#›</a:t>
            </a:fld>
            <a:endParaRPr lang="en-US"/>
          </a:p>
        </p:txBody>
      </p:sp>
    </p:spTree>
    <p:extLst>
      <p:ext uri="{BB962C8B-B14F-4D97-AF65-F5344CB8AC3E}">
        <p14:creationId xmlns:p14="http://schemas.microsoft.com/office/powerpoint/2010/main" val="2097329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FC062BE1-9E58-E44B-AEF2-88288090696B}" type="datetimeFigureOut">
              <a:rPr lang="en-US"/>
              <a:pPr>
                <a:defRPr/>
              </a:pPr>
              <a:t>8/24/18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E125A137-AA7B-6040-BEE2-8CA520FC8CED}" type="slidenum">
              <a:rPr lang="en-US"/>
              <a:pPr>
                <a:defRPr/>
              </a:pPr>
              <a:t>‹#›</a:t>
            </a:fld>
            <a:endParaRPr lang="en-US"/>
          </a:p>
        </p:txBody>
      </p:sp>
    </p:spTree>
    <p:extLst>
      <p:ext uri="{BB962C8B-B14F-4D97-AF65-F5344CB8AC3E}">
        <p14:creationId xmlns:p14="http://schemas.microsoft.com/office/powerpoint/2010/main" val="3735048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jzm0122@tigermail.auburn.edu"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Microsoft" TargetMode="External"/><Relationship Id="rId13" Type="http://schemas.openxmlformats.org/officeDocument/2006/relationships/hyperlink" Target="https://en.wikipedia.org/wiki/IBM_PC" TargetMode="External"/><Relationship Id="rId18" Type="http://schemas.openxmlformats.org/officeDocument/2006/relationships/hyperlink" Target="https://en.wikipedia.org/wiki/Comparison_of_DOS_operating_systems"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Programming_language" TargetMode="External"/><Relationship Id="rId7" Type="http://schemas.openxmlformats.org/officeDocument/2006/relationships/hyperlink" Target="https://en.wikipedia.org/wiki/Personal_computers" TargetMode="External"/><Relationship Id="rId12" Type="http://schemas.openxmlformats.org/officeDocument/2006/relationships/hyperlink" Target="https://en.wikipedia.org/wiki/Microsoft_Windows" TargetMode="External"/><Relationship Id="rId17" Type="http://schemas.openxmlformats.org/officeDocument/2006/relationships/hyperlink" Target="https://en.wikipedia.org/wiki/PC_DOS" TargetMode="External"/><Relationship Id="rId2" Type="http://schemas.openxmlformats.org/officeDocument/2006/relationships/slide" Target="../slides/slide19.xml"/><Relationship Id="rId16" Type="http://schemas.openxmlformats.org/officeDocument/2006/relationships/hyperlink" Target="https://en.wikipedia.org/wiki/Seattle_Computer_Products" TargetMode="External"/><Relationship Id="rId20" Type="http://schemas.openxmlformats.org/officeDocument/2006/relationships/hyperlink" Target="https://en.wikipedia.org/wiki/Floppy_disks" TargetMode="External"/><Relationship Id="rId1" Type="http://schemas.openxmlformats.org/officeDocument/2006/relationships/notesMaster" Target="../notesMasters/notesMaster1.xml"/><Relationship Id="rId6" Type="http://schemas.openxmlformats.org/officeDocument/2006/relationships/hyperlink" Target="https://en.wikipedia.org/wiki/X86" TargetMode="External"/><Relationship Id="rId11" Type="http://schemas.openxmlformats.org/officeDocument/2006/relationships/hyperlink" Target="https://en.wikipedia.org/wiki/Graphical_user_interface" TargetMode="External"/><Relationship Id="rId5" Type="http://schemas.openxmlformats.org/officeDocument/2006/relationships/hyperlink" Target="https://en.wikipedia.org/wiki/Operating_system" TargetMode="External"/><Relationship Id="rId15" Type="http://schemas.openxmlformats.org/officeDocument/2006/relationships/hyperlink" Target="https://en.wikipedia.org/wiki/86-DOS" TargetMode="External"/><Relationship Id="rId10" Type="http://schemas.openxmlformats.org/officeDocument/2006/relationships/hyperlink" Target="https://en.wikipedia.org/wiki/IBM_PC_compatible" TargetMode="External"/><Relationship Id="rId19" Type="http://schemas.openxmlformats.org/officeDocument/2006/relationships/hyperlink" Target="https://en.wikipedia.org/wiki/Intel_8086" TargetMode="External"/><Relationship Id="rId4" Type="http://schemas.openxmlformats.org/officeDocument/2006/relationships/hyperlink" Target="https://en.wikipedia.org/wiki/Wikipedia:Pronunciation_respelling_key" TargetMode="External"/><Relationship Id="rId9" Type="http://schemas.openxmlformats.org/officeDocument/2006/relationships/hyperlink" Target="https://en.wikipedia.org/wiki/DOS" TargetMode="External"/><Relationship Id="rId14" Type="http://schemas.openxmlformats.org/officeDocument/2006/relationships/hyperlink" Target="https://en.wikipedia.org/wiki/MS-DOS"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Process_(computing)" TargetMode="External"/><Relationship Id="rId3" Type="http://schemas.openxmlformats.org/officeDocument/2006/relationships/hyperlink" Target="https://en.wikipedia.org/wiki/Kernel_space" TargetMode="External"/><Relationship Id="rId7" Type="http://schemas.openxmlformats.org/officeDocument/2006/relationships/hyperlink" Target="https://en.wikipedia.org/wiki/System_cal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Monolithic_kernel" TargetMode="External"/><Relationship Id="rId11" Type="http://schemas.openxmlformats.org/officeDocument/2006/relationships/hyperlink" Target="https://en.wikipedia.org/wiki/Module_(programming)" TargetMode="External"/><Relationship Id="rId5" Type="http://schemas.openxmlformats.org/officeDocument/2006/relationships/hyperlink" Target="https://en.wikipedia.org/wiki/Microkernel" TargetMode="External"/><Relationship Id="rId10" Type="http://schemas.openxmlformats.org/officeDocument/2006/relationships/hyperlink" Target="https://en.wikipedia.org/wiki/Memory_management" TargetMode="External"/><Relationship Id="rId4" Type="http://schemas.openxmlformats.org/officeDocument/2006/relationships/hyperlink" Target="https://en.wikipedia.org/wiki/Supervisor_mode" TargetMode="External"/><Relationship Id="rId9" Type="http://schemas.openxmlformats.org/officeDocument/2006/relationships/hyperlink" Target="https://en.wikipedia.org/wiki/Concurrency_(computer_scienc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Inter-process_communic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Thread_(computer_scienc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Address_space" TargetMode="External"/><Relationship Id="rId5" Type="http://schemas.openxmlformats.org/officeDocument/2006/relationships/hyperlink" Target="https://en.wikipedia.org/wiki/Operating_system" TargetMode="External"/><Relationship Id="rId4" Type="http://schemas.openxmlformats.org/officeDocument/2006/relationships/hyperlink" Target="https://en.wikipedia.org/wiki/Softwa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BC847CB0-3BFF-8E4F-83EC-294CA923EA20}" type="slidenum">
              <a:rPr lang="en-US" altLang="en-US" sz="1200"/>
              <a:pPr eaLnBrk="1" hangingPunct="1"/>
              <a:t>2</a:t>
            </a:fld>
            <a:endParaRPr lang="en-US" altLang="en-US" sz="1200"/>
          </a:p>
        </p:txBody>
      </p:sp>
      <p:sp>
        <p:nvSpPr>
          <p:cNvPr id="18434" name="Rectangle 2"/>
          <p:cNvSpPr>
            <a:spLocks noGrp="1" noRot="1" noChangeAspect="1" noChangeArrowheads="1" noTextEdit="1"/>
          </p:cNvSpPr>
          <p:nvPr>
            <p:ph type="sldImg"/>
          </p:nvPr>
        </p:nvSpPr>
        <p:spPr>
          <a:xfrm>
            <a:off x="430213" y="684213"/>
            <a:ext cx="6076950" cy="3419475"/>
          </a:xfrm>
          <a:solidFill>
            <a:srgbClr val="FFFFFF"/>
          </a:solidFill>
          <a:ln/>
        </p:spPr>
      </p:sp>
      <p:sp>
        <p:nvSpPr>
          <p:cNvPr id="18435" name="Rectangle 3"/>
          <p:cNvSpPr>
            <a:spLocks noGrp="1" noChangeArrowheads="1"/>
          </p:cNvSpPr>
          <p:nvPr>
            <p:ph type="body" idx="1"/>
          </p:nvPr>
        </p:nvSpPr>
        <p:spPr>
          <a:solidFill>
            <a:srgbClr val="FFFFFF"/>
          </a:solidFill>
          <a:ln>
            <a:solidFill>
              <a:srgbClr val="000000"/>
            </a:solidFill>
          </a:ln>
        </p:spPr>
        <p:txBody>
          <a:bodyPr lIns="86493" tIns="43247" rIns="86493" bIns="43247"/>
          <a:lstStyle/>
          <a:p>
            <a:r>
              <a:rPr lang="en-US" dirty="0"/>
              <a:t>Mr. Mao's GTA office hours have been updated:</a:t>
            </a:r>
          </a:p>
          <a:p>
            <a:r>
              <a:rPr lang="en-US" dirty="0"/>
              <a:t>Monday and Friday: 3:00-4:00 p.m.</a:t>
            </a:r>
          </a:p>
          <a:p>
            <a:r>
              <a:rPr lang="en-US" dirty="0"/>
              <a:t>Wednesday: 4:30-5:30 p.m.</a:t>
            </a:r>
          </a:p>
          <a:p>
            <a:r>
              <a:rPr lang="en-US" dirty="0"/>
              <a:t>Location: Shelby 2319. Desk: #17.</a:t>
            </a:r>
          </a:p>
          <a:p>
            <a:r>
              <a:rPr lang="en-US"/>
              <a:t>Email Address: </a:t>
            </a:r>
            <a:r>
              <a:rPr lang="en-US">
                <a:hlinkClick r:id="rId3"/>
              </a:rPr>
              <a:t>jzm0122@tigermail.auburn.edu</a:t>
            </a:r>
            <a:endParaRPr lang="en-US"/>
          </a:p>
          <a:p>
            <a:pPr eaLnBrk="1" hangingPunct="1"/>
            <a:endParaRPr lang="zh-CN" altLang="en-US" dirty="0">
              <a:latin typeface="Times New Roman" charset="0"/>
              <a:ea typeface="宋体" charset="-122"/>
            </a:endParaRPr>
          </a:p>
        </p:txBody>
      </p:sp>
    </p:spTree>
    <p:extLst>
      <p:ext uri="{BB962C8B-B14F-4D97-AF65-F5344CB8AC3E}">
        <p14:creationId xmlns:p14="http://schemas.microsoft.com/office/powerpoint/2010/main" val="1731195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ＭＳ Ｐゴシック" charset="0"/>
              </a:rPr>
              <a:t>Kernel </a:t>
            </a:r>
            <a:r>
              <a:rPr lang="en-US" sz="1200" b="1" i="0" kern="1200" dirty="0" err="1">
                <a:solidFill>
                  <a:schemeClr val="tx1"/>
                </a:solidFill>
                <a:effectLst/>
                <a:latin typeface="+mn-lt"/>
                <a:ea typeface="ＭＳ Ｐゴシック" charset="0"/>
                <a:cs typeface="ＭＳ Ｐゴシック" charset="0"/>
              </a:rPr>
              <a:t>Mode</a:t>
            </a:r>
            <a:r>
              <a:rPr lang="en-US" sz="1200" b="0" i="0" kern="1200" dirty="0" err="1">
                <a:solidFill>
                  <a:schemeClr val="tx1"/>
                </a:solidFill>
                <a:effectLst/>
                <a:latin typeface="+mn-lt"/>
                <a:ea typeface="ＭＳ Ｐゴシック" charset="0"/>
                <a:cs typeface="ＭＳ Ｐゴシック" charset="0"/>
              </a:rPr>
              <a:t>In</a:t>
            </a:r>
            <a:r>
              <a:rPr lang="en-US" sz="1200" b="0" i="0" kern="1200" dirty="0">
                <a:solidFill>
                  <a:schemeClr val="tx1"/>
                </a:solidFill>
                <a:effectLst/>
                <a:latin typeface="+mn-lt"/>
                <a:ea typeface="ＭＳ Ｐゴシック" charset="0"/>
                <a:cs typeface="ＭＳ Ｐゴシック" charset="0"/>
              </a:rPr>
              <a:t> Kernel mode, the executing code has complete and unrestricted access to the underlying hardware. It can execute any CPU instruction and reference any memory address. Kernel mode is generally reserved for the lowest-level, most trusted functions of the operating system. Crashes in kernel mode are catastrophic; they will halt the entire PC.</a:t>
            </a:r>
          </a:p>
          <a:p>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User </a:t>
            </a:r>
            <a:r>
              <a:rPr lang="en-US" sz="1200" b="1" i="0" kern="1200" dirty="0" err="1">
                <a:solidFill>
                  <a:schemeClr val="tx1"/>
                </a:solidFill>
                <a:effectLst/>
                <a:latin typeface="+mn-lt"/>
                <a:ea typeface="ＭＳ Ｐゴシック" charset="0"/>
                <a:cs typeface="ＭＳ Ｐゴシック" charset="0"/>
              </a:rPr>
              <a:t>Mode</a:t>
            </a:r>
            <a:r>
              <a:rPr lang="en-US" sz="1200" b="0" i="0" kern="1200" dirty="0" err="1">
                <a:solidFill>
                  <a:schemeClr val="tx1"/>
                </a:solidFill>
                <a:effectLst/>
                <a:latin typeface="+mn-lt"/>
                <a:ea typeface="ＭＳ Ｐゴシック" charset="0"/>
                <a:cs typeface="ＭＳ Ｐゴシック" charset="0"/>
              </a:rPr>
              <a:t>In</a:t>
            </a:r>
            <a:r>
              <a:rPr lang="en-US" sz="1200" b="0" i="0" kern="1200" dirty="0">
                <a:solidFill>
                  <a:schemeClr val="tx1"/>
                </a:solidFill>
                <a:effectLst/>
                <a:latin typeface="+mn-lt"/>
                <a:ea typeface="ＭＳ Ｐゴシック" charset="0"/>
                <a:cs typeface="ＭＳ Ｐゴシック" charset="0"/>
              </a:rPr>
              <a:t> User mode, the executing code has no ability to </a:t>
            </a:r>
            <a:r>
              <a:rPr lang="en-US" sz="1200" b="0" i="1" kern="1200" dirty="0">
                <a:solidFill>
                  <a:schemeClr val="tx1"/>
                </a:solidFill>
                <a:effectLst/>
                <a:latin typeface="+mn-lt"/>
                <a:ea typeface="ＭＳ Ｐゴシック" charset="0"/>
                <a:cs typeface="ＭＳ Ｐゴシック" charset="0"/>
              </a:rPr>
              <a:t>directly</a:t>
            </a:r>
            <a:r>
              <a:rPr lang="en-US" sz="1200" b="0" i="0" kern="1200" dirty="0">
                <a:solidFill>
                  <a:schemeClr val="tx1"/>
                </a:solidFill>
                <a:effectLst/>
                <a:latin typeface="+mn-lt"/>
                <a:ea typeface="ＭＳ Ｐゴシック" charset="0"/>
                <a:cs typeface="ＭＳ Ｐゴシック" charset="0"/>
              </a:rPr>
              <a:t> access hardware or reference memory. Code running in user mode must delegate to system APIs to access hardware or memory. Due to the protection afforded by this sort of isolation, crashes in user mode are always recoverable. Most of the code running on your computer will execute in user mode.</a:t>
            </a:r>
          </a:p>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13</a:t>
            </a:fld>
            <a:endParaRPr lang="en-US"/>
          </a:p>
        </p:txBody>
      </p:sp>
    </p:spTree>
    <p:extLst>
      <p:ext uri="{BB962C8B-B14F-4D97-AF65-F5344CB8AC3E}">
        <p14:creationId xmlns:p14="http://schemas.microsoft.com/office/powerpoint/2010/main" val="322046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81A12067-50A8-3D4C-8E1B-7A59C92D5707}" type="slidenum">
              <a:rPr lang="en-US">
                <a:latin typeface="Times New Roman" charset="0"/>
              </a:rPr>
              <a:pPr/>
              <a:t>14</a:t>
            </a:fld>
            <a:endParaRPr lang="en-US">
              <a:latin typeface="Times New Roman" charset="0"/>
            </a:endParaRPr>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20161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B1788699-3B0A-5441-8E05-D64D144BA9A3}" type="slidenum">
              <a:rPr lang="en-US">
                <a:latin typeface="Times New Roman" charset="0"/>
              </a:rPr>
              <a:pPr/>
              <a:t>15</a:t>
            </a:fld>
            <a:endParaRPr lang="en-US">
              <a:latin typeface="Times New Roman"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lnSpc>
                <a:spcPct val="90000"/>
              </a:lnSpc>
            </a:pPr>
            <a:r>
              <a:rPr lang="en-US" dirty="0">
                <a:latin typeface="Helvetica" charset="0"/>
                <a:ea typeface="MS PGothic" charset="0"/>
              </a:rPr>
              <a:t>Programming interface to the services provided by the OS</a:t>
            </a:r>
            <a:endParaRPr lang="en-US" sz="200" dirty="0">
              <a:latin typeface="Helvetica" charset="0"/>
              <a:ea typeface="MS PGothic" charset="0"/>
            </a:endParaRPr>
          </a:p>
          <a:p>
            <a:pPr>
              <a:lnSpc>
                <a:spcPct val="90000"/>
              </a:lnSpc>
            </a:pPr>
            <a:r>
              <a:rPr lang="en-US" dirty="0">
                <a:latin typeface="Helvetica" charset="0"/>
                <a:ea typeface="MS PGothic" charset="0"/>
              </a:rPr>
              <a:t>Typically written in a high-level language (C or C++)</a:t>
            </a:r>
            <a:endParaRPr lang="en-US" sz="200" dirty="0">
              <a:latin typeface="Helvetica" charset="0"/>
              <a:ea typeface="MS PGothic" charset="0"/>
            </a:endParaRPr>
          </a:p>
          <a:p>
            <a:pPr>
              <a:lnSpc>
                <a:spcPct val="90000"/>
              </a:lnSpc>
            </a:pPr>
            <a:r>
              <a:rPr lang="en-US" dirty="0">
                <a:latin typeface="Helvetica" charset="0"/>
                <a:ea typeface="MS PGothic" charset="0"/>
              </a:rPr>
              <a:t>Mostly accessed by programs via a high-level </a:t>
            </a:r>
            <a:r>
              <a:rPr lang="en-US" b="1" dirty="0">
                <a:solidFill>
                  <a:srgbClr val="3366FF"/>
                </a:solidFill>
                <a:latin typeface="Helvetica" charset="0"/>
                <a:ea typeface="MS PGothic" charset="0"/>
              </a:rPr>
              <a:t>Application Programming Interface </a:t>
            </a:r>
            <a:r>
              <a:rPr lang="en-US" b="1" dirty="0">
                <a:solidFill>
                  <a:srgbClr val="000000"/>
                </a:solidFill>
                <a:latin typeface="Helvetica" charset="0"/>
                <a:ea typeface="MS PGothic" charset="0"/>
              </a:rPr>
              <a:t>(</a:t>
            </a:r>
            <a:r>
              <a:rPr lang="en-US" b="1" dirty="0">
                <a:solidFill>
                  <a:srgbClr val="3366FF"/>
                </a:solidFill>
                <a:latin typeface="Helvetica" charset="0"/>
                <a:ea typeface="MS PGothic" charset="0"/>
              </a:rPr>
              <a:t>API</a:t>
            </a:r>
            <a:r>
              <a:rPr lang="en-US" b="1" dirty="0">
                <a:solidFill>
                  <a:srgbClr val="000000"/>
                </a:solidFill>
                <a:latin typeface="Helvetica" charset="0"/>
                <a:ea typeface="MS PGothic" charset="0"/>
              </a:rPr>
              <a:t>)</a:t>
            </a:r>
            <a:r>
              <a:rPr lang="en-US" dirty="0">
                <a:solidFill>
                  <a:srgbClr val="3366FF"/>
                </a:solidFill>
                <a:latin typeface="Helvetica" charset="0"/>
                <a:ea typeface="MS PGothic" charset="0"/>
              </a:rPr>
              <a:t> </a:t>
            </a:r>
            <a:r>
              <a:rPr lang="en-US" dirty="0">
                <a:latin typeface="Helvetica" charset="0"/>
                <a:ea typeface="MS PGothic" charset="0"/>
              </a:rPr>
              <a:t>rather than direct system call use</a:t>
            </a:r>
            <a:endParaRPr lang="en-US" sz="200" dirty="0">
              <a:latin typeface="Helvetica" charset="0"/>
              <a:ea typeface="MS PGothic" charset="0"/>
            </a:endParaRPr>
          </a:p>
          <a:p>
            <a:pPr>
              <a:lnSpc>
                <a:spcPct val="90000"/>
              </a:lnSpc>
            </a:pPr>
            <a:r>
              <a:rPr lang="en-US" dirty="0">
                <a:latin typeface="Helvetica" charset="0"/>
                <a:ea typeface="MS PGothic" charset="0"/>
              </a:rPr>
              <a:t>Three most common APIs are Win32 API for Windows, POSIX API for POSIX-based systems (including virtually all versions of UNIX, Linux, and Mac OS X), and Java API for the Java virtual machine (JVM)</a:t>
            </a:r>
          </a:p>
          <a:p>
            <a:endParaRPr lang="en-US" dirty="0">
              <a:ea typeface="MS PGothic" charset="0"/>
            </a:endParaRPr>
          </a:p>
        </p:txBody>
      </p:sp>
    </p:spTree>
    <p:extLst>
      <p:ext uri="{BB962C8B-B14F-4D97-AF65-F5344CB8AC3E}">
        <p14:creationId xmlns:p14="http://schemas.microsoft.com/office/powerpoint/2010/main" val="19372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0E7DCED7-7A91-164C-9EF9-B3914B7352B4}" type="slidenum">
              <a:rPr lang="en-US">
                <a:latin typeface="Times New Roman" charset="0"/>
              </a:rPr>
              <a:pPr/>
              <a:t>16</a:t>
            </a:fld>
            <a:endParaRPr lang="en-US">
              <a:latin typeface="Times New Roman" charset="0"/>
            </a:endParaRPr>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fontScale="85000" lnSpcReduction="20000"/>
          </a:bodyPr>
          <a:lstStyle/>
          <a:p>
            <a:r>
              <a:rPr lang="en-US" b="1" dirty="0">
                <a:latin typeface="Arial" charset="0"/>
                <a:ea typeface="MS PGothic" charset="0"/>
              </a:rPr>
              <a:t>System Call Implementation</a:t>
            </a:r>
          </a:p>
          <a:p>
            <a:endParaRPr lang="en-US" dirty="0">
              <a:latin typeface="Helvetica" charset="0"/>
              <a:ea typeface="MS PGothic" charset="0"/>
            </a:endParaRPr>
          </a:p>
          <a:p>
            <a:r>
              <a:rPr lang="en-US" dirty="0">
                <a:latin typeface="Helvetica" charset="0"/>
                <a:ea typeface="MS PGothic" charset="0"/>
              </a:rPr>
              <a:t>Typically, a number associated with each system call</a:t>
            </a:r>
          </a:p>
          <a:p>
            <a:pPr lvl="1"/>
            <a:r>
              <a:rPr lang="en-US" b="1" dirty="0">
                <a:solidFill>
                  <a:srgbClr val="3366FF"/>
                </a:solidFill>
                <a:latin typeface="Helvetica" charset="0"/>
                <a:ea typeface="MS PGothic" charset="0"/>
              </a:rPr>
              <a:t>System-call interface </a:t>
            </a:r>
            <a:r>
              <a:rPr lang="en-US" dirty="0">
                <a:latin typeface="Helvetica" charset="0"/>
                <a:ea typeface="MS PGothic" charset="0"/>
              </a:rPr>
              <a:t>maintains a table indexed according to these numbers</a:t>
            </a:r>
            <a:endParaRPr lang="en-US" sz="800" dirty="0">
              <a:latin typeface="Helvetica" charset="0"/>
              <a:ea typeface="MS PGothic" charset="0"/>
            </a:endParaRPr>
          </a:p>
          <a:p>
            <a:r>
              <a:rPr lang="en-US" dirty="0">
                <a:latin typeface="Helvetica" charset="0"/>
                <a:ea typeface="MS PGothic" charset="0"/>
              </a:rPr>
              <a:t>The system call interface invokes  the intended system call in OS kernel and returns status of the system call and any return values</a:t>
            </a:r>
            <a:endParaRPr lang="en-US" sz="800" dirty="0">
              <a:latin typeface="Helvetica" charset="0"/>
              <a:ea typeface="MS PGothic" charset="0"/>
            </a:endParaRPr>
          </a:p>
          <a:p>
            <a:r>
              <a:rPr lang="en-US" dirty="0">
                <a:latin typeface="Helvetica" charset="0"/>
                <a:ea typeface="MS PGothic" charset="0"/>
              </a:rPr>
              <a:t>The caller need know nothing about how the system call is implemented</a:t>
            </a:r>
          </a:p>
          <a:p>
            <a:pPr lvl="1"/>
            <a:r>
              <a:rPr lang="en-US" dirty="0">
                <a:latin typeface="Helvetica" charset="0"/>
                <a:ea typeface="MS PGothic" charset="0"/>
              </a:rPr>
              <a:t>Just needs to obey API and understand what OS will do as a result call</a:t>
            </a:r>
          </a:p>
          <a:p>
            <a:pPr lvl="1"/>
            <a:r>
              <a:rPr lang="en-US" dirty="0">
                <a:latin typeface="Helvetica" charset="0"/>
                <a:ea typeface="MS PGothic" charset="0"/>
              </a:rPr>
              <a:t>Most details of  OS interface hidden from programmer by API  </a:t>
            </a:r>
          </a:p>
          <a:p>
            <a:pPr lvl="2"/>
            <a:r>
              <a:rPr lang="en-US" dirty="0">
                <a:latin typeface="Helvetica" charset="0"/>
                <a:ea typeface="MS PGothic" charset="0"/>
              </a:rPr>
              <a:t>Managed by run-time support library (set of functions built into libraries included with compiler)</a:t>
            </a:r>
          </a:p>
          <a:p>
            <a:endParaRPr lang="en-US" dirty="0">
              <a:ea typeface="MS PGothic" charset="0"/>
            </a:endParaRPr>
          </a:p>
          <a:p>
            <a:r>
              <a:rPr lang="en-US" b="1" dirty="0">
                <a:latin typeface="Arial" charset="0"/>
                <a:ea typeface="MS PGothic" charset="0"/>
              </a:rPr>
              <a:t>System Call Parameter Passing</a:t>
            </a:r>
          </a:p>
          <a:p>
            <a:pPr>
              <a:lnSpc>
                <a:spcPct val="90000"/>
              </a:lnSpc>
            </a:pPr>
            <a:r>
              <a:rPr lang="en-US" dirty="0">
                <a:latin typeface="Helvetica" charset="0"/>
                <a:ea typeface="MS PGothic" charset="0"/>
              </a:rPr>
              <a:t>Often, more information is required than simply identity of desired system call</a:t>
            </a:r>
          </a:p>
          <a:p>
            <a:pPr lvl="1">
              <a:lnSpc>
                <a:spcPct val="90000"/>
              </a:lnSpc>
            </a:pPr>
            <a:r>
              <a:rPr lang="en-US" dirty="0">
                <a:latin typeface="Helvetica" charset="0"/>
                <a:ea typeface="MS PGothic" charset="0"/>
              </a:rPr>
              <a:t>Exact type and amount of information vary according to OS and call</a:t>
            </a:r>
            <a:endParaRPr lang="en-US" sz="900" dirty="0">
              <a:latin typeface="Helvetica" charset="0"/>
              <a:ea typeface="MS PGothic" charset="0"/>
            </a:endParaRPr>
          </a:p>
          <a:p>
            <a:pPr>
              <a:lnSpc>
                <a:spcPct val="90000"/>
              </a:lnSpc>
            </a:pPr>
            <a:r>
              <a:rPr lang="en-US" dirty="0">
                <a:latin typeface="Helvetica" charset="0"/>
                <a:ea typeface="MS PGothic" charset="0"/>
              </a:rPr>
              <a:t>Three general methods used to pass parameters to the OS</a:t>
            </a:r>
          </a:p>
          <a:p>
            <a:pPr lvl="1">
              <a:lnSpc>
                <a:spcPct val="90000"/>
              </a:lnSpc>
            </a:pPr>
            <a:r>
              <a:rPr lang="en-US" dirty="0">
                <a:latin typeface="Helvetica" charset="0"/>
                <a:ea typeface="MS PGothic" charset="0"/>
              </a:rPr>
              <a:t>Simplest:  pass the parameters in registers</a:t>
            </a:r>
          </a:p>
          <a:p>
            <a:pPr lvl="2">
              <a:lnSpc>
                <a:spcPct val="90000"/>
              </a:lnSpc>
            </a:pPr>
            <a:r>
              <a:rPr lang="en-US" dirty="0">
                <a:latin typeface="Helvetica" charset="0"/>
                <a:ea typeface="MS PGothic" charset="0"/>
              </a:rPr>
              <a:t> In some cases, may be more parameters than registers</a:t>
            </a:r>
          </a:p>
          <a:p>
            <a:pPr lvl="1">
              <a:lnSpc>
                <a:spcPct val="90000"/>
              </a:lnSpc>
            </a:pPr>
            <a:r>
              <a:rPr lang="en-US" dirty="0">
                <a:latin typeface="Helvetica" charset="0"/>
                <a:ea typeface="MS PGothic" charset="0"/>
              </a:rPr>
              <a:t>Parameters stored in a block</a:t>
            </a:r>
            <a:r>
              <a:rPr lang="en-US" i="1" dirty="0">
                <a:latin typeface="Helvetica" charset="0"/>
                <a:ea typeface="MS PGothic" charset="0"/>
              </a:rPr>
              <a:t>, </a:t>
            </a:r>
            <a:r>
              <a:rPr lang="en-US" dirty="0">
                <a:latin typeface="Helvetica" charset="0"/>
                <a:ea typeface="MS PGothic" charset="0"/>
              </a:rPr>
              <a:t>or table, in memory, and address of block passed as a parameter in a register </a:t>
            </a:r>
          </a:p>
          <a:p>
            <a:pPr lvl="2">
              <a:lnSpc>
                <a:spcPct val="90000"/>
              </a:lnSpc>
            </a:pPr>
            <a:r>
              <a:rPr lang="en-US" dirty="0">
                <a:latin typeface="Helvetica" charset="0"/>
                <a:ea typeface="MS PGothic" charset="0"/>
              </a:rPr>
              <a:t>This approach taken by Linux and Solaris</a:t>
            </a:r>
          </a:p>
          <a:p>
            <a:pPr lvl="1">
              <a:lnSpc>
                <a:spcPct val="90000"/>
              </a:lnSpc>
            </a:pPr>
            <a:r>
              <a:rPr lang="en-US" dirty="0">
                <a:latin typeface="Helvetica" charset="0"/>
                <a:ea typeface="MS PGothic" charset="0"/>
              </a:rPr>
              <a:t>Parameters placed, or </a:t>
            </a:r>
            <a:r>
              <a:rPr lang="en-US" b="1" dirty="0">
                <a:solidFill>
                  <a:srgbClr val="3366FF"/>
                </a:solidFill>
                <a:latin typeface="Helvetica" charset="0"/>
                <a:ea typeface="MS PGothic" charset="0"/>
              </a:rPr>
              <a:t>pushed</a:t>
            </a:r>
            <a:r>
              <a:rPr lang="en-US" i="1" dirty="0">
                <a:latin typeface="Helvetica" charset="0"/>
                <a:ea typeface="MS PGothic" charset="0"/>
              </a:rPr>
              <a:t>, </a:t>
            </a:r>
            <a:r>
              <a:rPr lang="en-US" dirty="0">
                <a:latin typeface="Helvetica" charset="0"/>
                <a:ea typeface="MS PGothic" charset="0"/>
              </a:rPr>
              <a:t>onto the </a:t>
            </a:r>
            <a:r>
              <a:rPr lang="en-US" b="1" dirty="0">
                <a:solidFill>
                  <a:srgbClr val="3366FF"/>
                </a:solidFill>
                <a:latin typeface="Helvetica" charset="0"/>
                <a:ea typeface="MS PGothic" charset="0"/>
              </a:rPr>
              <a:t>stack</a:t>
            </a:r>
            <a:r>
              <a:rPr lang="en-US" i="1" dirty="0">
                <a:latin typeface="Helvetica" charset="0"/>
                <a:ea typeface="MS PGothic" charset="0"/>
              </a:rPr>
              <a:t> </a:t>
            </a:r>
            <a:r>
              <a:rPr lang="en-US" dirty="0">
                <a:latin typeface="Helvetica" charset="0"/>
                <a:ea typeface="MS PGothic" charset="0"/>
              </a:rPr>
              <a:t>by the program and </a:t>
            </a:r>
            <a:r>
              <a:rPr lang="en-US" b="1" dirty="0">
                <a:solidFill>
                  <a:srgbClr val="3366FF"/>
                </a:solidFill>
                <a:latin typeface="Helvetica" charset="0"/>
                <a:ea typeface="MS PGothic" charset="0"/>
              </a:rPr>
              <a:t>popped</a:t>
            </a:r>
            <a:r>
              <a:rPr lang="en-US" i="1" dirty="0">
                <a:latin typeface="Helvetica" charset="0"/>
                <a:ea typeface="MS PGothic" charset="0"/>
              </a:rPr>
              <a:t> </a:t>
            </a:r>
            <a:r>
              <a:rPr lang="en-US" dirty="0">
                <a:latin typeface="Helvetica" charset="0"/>
                <a:ea typeface="MS PGothic" charset="0"/>
              </a:rPr>
              <a:t>off the stack by the operating system</a:t>
            </a:r>
          </a:p>
          <a:p>
            <a:pPr lvl="1">
              <a:lnSpc>
                <a:spcPct val="90000"/>
              </a:lnSpc>
            </a:pPr>
            <a:r>
              <a:rPr lang="en-US" dirty="0">
                <a:latin typeface="Helvetica" charset="0"/>
                <a:ea typeface="MS PGothic" charset="0"/>
              </a:rPr>
              <a:t>Block and stack methods do not limit the number or length of parameters being passed</a:t>
            </a:r>
          </a:p>
          <a:p>
            <a:pPr lvl="1">
              <a:lnSpc>
                <a:spcPct val="90000"/>
              </a:lnSpc>
            </a:pPr>
            <a:endParaRPr lang="en-US" dirty="0">
              <a:latin typeface="Helvetica" charset="0"/>
              <a:ea typeface="MS PGothic" charset="0"/>
            </a:endParaRPr>
          </a:p>
          <a:p>
            <a:endParaRPr lang="en-US" b="1" dirty="0">
              <a:latin typeface="Arial" charset="0"/>
              <a:ea typeface="MS PGothic" charset="0"/>
            </a:endParaRPr>
          </a:p>
          <a:p>
            <a:endParaRPr lang="en-US" b="1" dirty="0">
              <a:ea typeface="MS PGothic" charset="0"/>
            </a:endParaRPr>
          </a:p>
        </p:txBody>
      </p:sp>
    </p:spTree>
    <p:extLst>
      <p:ext uri="{BB962C8B-B14F-4D97-AF65-F5344CB8AC3E}">
        <p14:creationId xmlns:p14="http://schemas.microsoft.com/office/powerpoint/2010/main" val="916313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213B46D1-C004-C941-B16C-BA0902D2A294}" type="slidenum">
              <a:rPr lang="en-US">
                <a:latin typeface="Times New Roman" charset="0"/>
              </a:rPr>
              <a:pPr/>
              <a:t>17</a:t>
            </a:fld>
            <a:endParaRPr lang="en-US">
              <a:latin typeface="Times New Roman" charset="0"/>
            </a:endParaRPr>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a typeface="MS PGothic" charset="0"/>
              </a:rPr>
              <a:t>C program invoking </a:t>
            </a:r>
            <a:r>
              <a:rPr lang="en-US" sz="1200" dirty="0" err="1">
                <a:ea typeface="MS PGothic" charset="0"/>
              </a:rPr>
              <a:t>printf</a:t>
            </a:r>
            <a:r>
              <a:rPr lang="en-US" sz="1200" dirty="0">
                <a:ea typeface="MS PGothic" charset="0"/>
              </a:rPr>
              <a:t>() library call, which calls write() system call</a:t>
            </a:r>
          </a:p>
          <a:p>
            <a:endParaRPr lang="en-US" dirty="0">
              <a:ea typeface="MS PGothic" charset="0"/>
            </a:endParaRPr>
          </a:p>
        </p:txBody>
      </p:sp>
    </p:spTree>
    <p:extLst>
      <p:ext uri="{BB962C8B-B14F-4D97-AF65-F5344CB8AC3E}">
        <p14:creationId xmlns:p14="http://schemas.microsoft.com/office/powerpoint/2010/main" val="873240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6BA7584-C5C3-3742-B776-38CCEC936C34}" type="slidenum">
              <a:rPr lang="en-US">
                <a:latin typeface="Times New Roman" charset="0"/>
              </a:rPr>
              <a:pPr/>
              <a:t>18</a:t>
            </a:fld>
            <a:endParaRPr lang="en-US">
              <a:latin typeface="Times New Roman" charset="0"/>
            </a:endParaRPr>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Helvetica" charset="0"/>
                <a:ea typeface="MS PGothic" charset="0"/>
              </a:rPr>
              <a:t>Design and Implementation of OS not </a:t>
            </a:r>
            <a:r>
              <a:rPr lang="ja-JP" altLang="en-US" dirty="0">
                <a:latin typeface="Helvetica" charset="0"/>
                <a:ea typeface="MS PGothic" charset="0"/>
              </a:rPr>
              <a:t>“</a:t>
            </a:r>
            <a:r>
              <a:rPr lang="en-US" altLang="ja-JP" dirty="0">
                <a:latin typeface="Helvetica" charset="0"/>
                <a:ea typeface="MS PGothic" charset="0"/>
              </a:rPr>
              <a:t>solvable</a:t>
            </a:r>
            <a:r>
              <a:rPr lang="ja-JP" altLang="en-US" dirty="0">
                <a:latin typeface="Helvetica" charset="0"/>
                <a:ea typeface="MS PGothic" charset="0"/>
              </a:rPr>
              <a:t>”</a:t>
            </a:r>
            <a:r>
              <a:rPr lang="en-US" altLang="ja-JP" dirty="0">
                <a:latin typeface="Helvetica" charset="0"/>
                <a:ea typeface="MS PGothic" charset="0"/>
              </a:rPr>
              <a:t>, but some approaches have proven successful</a:t>
            </a:r>
          </a:p>
          <a:p>
            <a:endParaRPr lang="en-US" sz="800" dirty="0">
              <a:latin typeface="Helvetica" charset="0"/>
              <a:ea typeface="MS PGothic" charset="0"/>
            </a:endParaRPr>
          </a:p>
          <a:p>
            <a:r>
              <a:rPr lang="en-US" dirty="0">
                <a:latin typeface="Helvetica" charset="0"/>
                <a:ea typeface="MS PGothic" charset="0"/>
              </a:rPr>
              <a:t>Internal structure of different Operating Systems  can vary widely</a:t>
            </a:r>
          </a:p>
          <a:p>
            <a:endParaRPr lang="en-US" sz="800" dirty="0">
              <a:latin typeface="Helvetica" charset="0"/>
              <a:ea typeface="MS PGothic" charset="0"/>
            </a:endParaRPr>
          </a:p>
          <a:p>
            <a:r>
              <a:rPr lang="en-US" dirty="0">
                <a:latin typeface="Helvetica" charset="0"/>
                <a:ea typeface="MS PGothic" charset="0"/>
              </a:rPr>
              <a:t>Start the design by defining goals and specifications </a:t>
            </a:r>
          </a:p>
          <a:p>
            <a:endParaRPr lang="en-US" sz="800" dirty="0">
              <a:latin typeface="Helvetica" charset="0"/>
              <a:ea typeface="MS PGothic" charset="0"/>
            </a:endParaRPr>
          </a:p>
          <a:p>
            <a:r>
              <a:rPr lang="en-US" dirty="0">
                <a:latin typeface="Helvetica" charset="0"/>
                <a:ea typeface="MS PGothic" charset="0"/>
              </a:rPr>
              <a:t>Affected by choice of hardware, type of system</a:t>
            </a:r>
          </a:p>
          <a:p>
            <a:endParaRPr lang="en-US" sz="800" dirty="0">
              <a:latin typeface="Helvetica" charset="0"/>
              <a:ea typeface="MS PGothic" charset="0"/>
            </a:endParaRPr>
          </a:p>
          <a:p>
            <a:r>
              <a:rPr lang="en-US" sz="800" b="1" dirty="0">
                <a:latin typeface="Helvetica" charset="0"/>
                <a:ea typeface="MS PGothic" charset="0"/>
              </a:rPr>
              <a:t>Users: </a:t>
            </a:r>
            <a:r>
              <a:rPr lang="en-US" sz="800" dirty="0">
                <a:latin typeface="Helvetica" charset="0"/>
                <a:ea typeface="MS PGothic" charset="0"/>
              </a:rPr>
              <a:t>use and learn</a:t>
            </a:r>
          </a:p>
          <a:p>
            <a:r>
              <a:rPr lang="en-US" sz="800" b="1" dirty="0">
                <a:latin typeface="Helvetica" charset="0"/>
                <a:ea typeface="MS PGothic" charset="0"/>
              </a:rPr>
              <a:t>System: </a:t>
            </a:r>
            <a:r>
              <a:rPr lang="en-US" sz="800" dirty="0">
                <a:latin typeface="Helvetica" charset="0"/>
                <a:ea typeface="MS PGothic" charset="0"/>
              </a:rPr>
              <a:t>design, implement,</a:t>
            </a:r>
            <a:r>
              <a:rPr lang="en-US" sz="800" baseline="0" dirty="0">
                <a:latin typeface="Helvetica" charset="0"/>
                <a:ea typeface="MS PGothic" charset="0"/>
              </a:rPr>
              <a:t> and maintain</a:t>
            </a:r>
            <a:endParaRPr lang="en-US" sz="800" dirty="0">
              <a:latin typeface="Helvetica" charset="0"/>
              <a:ea typeface="MS PGothic" charset="0"/>
            </a:endParaRPr>
          </a:p>
          <a:p>
            <a:endParaRPr lang="en-US" sz="800" dirty="0">
              <a:latin typeface="Helvetica" charset="0"/>
              <a:ea typeface="MS PGothic" charset="0"/>
            </a:endParaRPr>
          </a:p>
          <a:p>
            <a:r>
              <a:rPr lang="en-US" b="1" dirty="0">
                <a:solidFill>
                  <a:srgbClr val="3366FF"/>
                </a:solidFill>
                <a:latin typeface="Helvetica" charset="0"/>
                <a:ea typeface="MS PGothic" charset="0"/>
              </a:rPr>
              <a:t>User </a:t>
            </a:r>
            <a:r>
              <a:rPr lang="en-US" dirty="0">
                <a:latin typeface="Helvetica" charset="0"/>
                <a:ea typeface="MS PGothic" charset="0"/>
              </a:rPr>
              <a:t>goals and </a:t>
            </a:r>
            <a:r>
              <a:rPr lang="en-US" b="1" dirty="0">
                <a:solidFill>
                  <a:srgbClr val="3366FF"/>
                </a:solidFill>
                <a:latin typeface="Helvetica" charset="0"/>
                <a:ea typeface="MS PGothic" charset="0"/>
              </a:rPr>
              <a:t>System </a:t>
            </a:r>
            <a:r>
              <a:rPr lang="en-US" dirty="0">
                <a:latin typeface="Helvetica" charset="0"/>
                <a:ea typeface="MS PGothic" charset="0"/>
              </a:rPr>
              <a:t>goals</a:t>
            </a:r>
          </a:p>
          <a:p>
            <a:pPr lvl="1"/>
            <a:r>
              <a:rPr lang="en-US" dirty="0">
                <a:latin typeface="Helvetica" charset="0"/>
                <a:ea typeface="MS PGothic" charset="0"/>
              </a:rPr>
              <a:t>User goals – operating system should be convenient to use, easy to learn, reliable, safe, and fast</a:t>
            </a:r>
          </a:p>
          <a:p>
            <a:pPr lvl="1"/>
            <a:r>
              <a:rPr lang="en-US" dirty="0">
                <a:latin typeface="Helvetica" charset="0"/>
                <a:ea typeface="MS PGothic" charset="0"/>
              </a:rPr>
              <a:t>System goals – operating system should be easy to design, implement, and maintain, as well as flexible, reliable, error-free, and efficient</a:t>
            </a:r>
            <a:endParaRPr lang="en-US" dirty="0">
              <a:ea typeface="MS PGothic" charset="0"/>
            </a:endParaRPr>
          </a:p>
        </p:txBody>
      </p:sp>
    </p:spTree>
    <p:extLst>
      <p:ext uri="{BB962C8B-B14F-4D97-AF65-F5344CB8AC3E}">
        <p14:creationId xmlns:p14="http://schemas.microsoft.com/office/powerpoint/2010/main" val="655100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AC33C8E3-30F5-F440-BF91-B4306672CD0A}" type="slidenum">
              <a:rPr lang="en-US">
                <a:latin typeface="Times New Roman" charset="0"/>
              </a:rPr>
              <a:pPr/>
              <a:t>19</a:t>
            </a:fld>
            <a:endParaRPr lang="en-US">
              <a:latin typeface="Times New Roman"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fontScale="77500" lnSpcReduction="20000"/>
          </a:bodyPr>
          <a:lstStyle/>
          <a:p>
            <a:r>
              <a:rPr lang="en-US" dirty="0">
                <a:latin typeface="Helvetica" charset="0"/>
                <a:ea typeface="MS PGothic" charset="0"/>
              </a:rPr>
              <a:t>General-purpose OS is very large program</a:t>
            </a:r>
          </a:p>
          <a:p>
            <a:r>
              <a:rPr lang="en-US" dirty="0">
                <a:latin typeface="Helvetica" charset="0"/>
                <a:ea typeface="MS PGothic" charset="0"/>
              </a:rPr>
              <a:t>Various ways to structure ones</a:t>
            </a:r>
          </a:p>
          <a:p>
            <a:pPr lvl="1"/>
            <a:r>
              <a:rPr lang="en-US" dirty="0">
                <a:latin typeface="Helvetica" charset="0"/>
                <a:ea typeface="MS PGothic" charset="0"/>
              </a:rPr>
              <a:t>Simple structure – MS-DOS</a:t>
            </a:r>
          </a:p>
          <a:p>
            <a:pPr lvl="1"/>
            <a:r>
              <a:rPr lang="en-US" dirty="0">
                <a:latin typeface="Helvetica" charset="0"/>
                <a:ea typeface="MS PGothic" charset="0"/>
              </a:rPr>
              <a:t>More complex -- UNIX</a:t>
            </a:r>
          </a:p>
          <a:p>
            <a:pPr lvl="1"/>
            <a:r>
              <a:rPr lang="en-US" dirty="0">
                <a:latin typeface="Helvetica" charset="0"/>
                <a:ea typeface="MS PGothic" charset="0"/>
              </a:rPr>
              <a:t>Layered – an </a:t>
            </a:r>
            <a:r>
              <a:rPr lang="en-US" dirty="0" err="1">
                <a:latin typeface="Helvetica" charset="0"/>
                <a:ea typeface="MS PGothic" charset="0"/>
              </a:rPr>
              <a:t>abstrcation</a:t>
            </a:r>
            <a:endParaRPr lang="en-US" dirty="0">
              <a:latin typeface="Helvetica" charset="0"/>
              <a:ea typeface="MS PGothic" charset="0"/>
            </a:endParaRPr>
          </a:p>
          <a:p>
            <a:pPr lvl="1"/>
            <a:r>
              <a:rPr lang="en-US" dirty="0">
                <a:latin typeface="Helvetica" charset="0"/>
                <a:ea typeface="MS PGothic" charset="0"/>
              </a:rPr>
              <a:t>Microkernel –Mach</a:t>
            </a:r>
          </a:p>
          <a:p>
            <a:pPr lvl="1"/>
            <a:endParaRPr lang="en-US" dirty="0">
              <a:latin typeface="Helvetica" charset="0"/>
              <a:ea typeface="MS PGothic" charset="0"/>
            </a:endParaRPr>
          </a:p>
          <a:p>
            <a:pPr lvl="1"/>
            <a:endParaRPr lang="en-US" dirty="0">
              <a:latin typeface="Helvetica" charset="0"/>
              <a:ea typeface="MS PGothic" charset="0"/>
            </a:endParaRPr>
          </a:p>
          <a:p>
            <a:r>
              <a:rPr lang="en-US" sz="1200" b="1" i="0" kern="1200" dirty="0">
                <a:solidFill>
                  <a:schemeClr val="tx1"/>
                </a:solidFill>
                <a:effectLst/>
                <a:latin typeface="+mn-lt"/>
                <a:ea typeface="ＭＳ Ｐゴシック" charset="0"/>
                <a:cs typeface="ＭＳ Ｐゴシック" charset="0"/>
              </a:rPr>
              <a:t>MS-DOS</a:t>
            </a:r>
            <a:r>
              <a:rPr lang="en-US" sz="1200" b="0" i="0" kern="1200" dirty="0">
                <a:solidFill>
                  <a:schemeClr val="tx1"/>
                </a:solidFill>
                <a:effectLst/>
                <a:latin typeface="+mn-lt"/>
                <a:ea typeface="ＭＳ Ｐゴシック" charset="0"/>
                <a:cs typeface="ＭＳ Ｐゴシック" charset="0"/>
              </a:rPr>
              <a:t> (</a:t>
            </a:r>
            <a:r>
              <a:rPr lang="en-US" sz="1200" b="0" i="0" u="none" strike="noStrike" kern="1200" dirty="0">
                <a:solidFill>
                  <a:schemeClr val="tx1"/>
                </a:solidFill>
                <a:effectLst/>
                <a:latin typeface="+mn-lt"/>
                <a:ea typeface="ＭＳ Ｐゴシック" charset="0"/>
                <a:cs typeface="ＭＳ Ｐゴシック" charset="0"/>
                <a:hlinkClick r:id="rId3" tooltip="Help:IPA for English"/>
              </a:rPr>
              <a:t>/ˌ</a:t>
            </a:r>
            <a:r>
              <a:rPr lang="en-US" sz="1200" b="0" i="0" u="none" strike="noStrike" kern="1200" dirty="0" err="1">
                <a:solidFill>
                  <a:schemeClr val="tx1"/>
                </a:solidFill>
                <a:effectLst/>
                <a:latin typeface="+mn-lt"/>
                <a:ea typeface="ＭＳ Ｐゴシック" charset="0"/>
                <a:cs typeface="ＭＳ Ｐゴシック" charset="0"/>
                <a:hlinkClick r:id="rId3" tooltip="Help:IPA for English"/>
              </a:rPr>
              <a:t>ɛmɛsˈdɒs</a:t>
            </a:r>
            <a:r>
              <a:rPr lang="en-US" sz="1200" b="0" i="0" u="none" strike="noStrike" kern="1200" dirty="0">
                <a:solidFill>
                  <a:schemeClr val="tx1"/>
                </a:solidFill>
                <a:effectLst/>
                <a:latin typeface="+mn-lt"/>
                <a:ea typeface="ＭＳ Ｐゴシック" charset="0"/>
                <a:cs typeface="ＭＳ Ｐゴシック" charset="0"/>
                <a:hlinkClick r:id="rId3" tooltip="Help:IPA for English"/>
              </a:rPr>
              <a:t>/</a:t>
            </a:r>
            <a:r>
              <a:rPr lang="en-US" sz="1200" b="0" i="0" kern="1200" dirty="0">
                <a:solidFill>
                  <a:schemeClr val="tx1"/>
                </a:solidFill>
                <a:effectLst/>
                <a:latin typeface="+mn-lt"/>
                <a:ea typeface="ＭＳ Ｐゴシック" charset="0"/>
                <a:cs typeface="ＭＳ Ｐゴシック" charset="0"/>
              </a:rPr>
              <a:t> </a:t>
            </a:r>
            <a:r>
              <a:rPr lang="en-US" sz="1200" b="1" i="1" u="none" strike="noStrike" kern="1200" cap="small" dirty="0" err="1">
                <a:solidFill>
                  <a:schemeClr val="tx1"/>
                </a:solidFill>
                <a:effectLst/>
                <a:latin typeface="+mn-lt"/>
                <a:ea typeface="ＭＳ Ｐゴシック" charset="0"/>
                <a:cs typeface="ＭＳ Ｐゴシック" charset="0"/>
                <a:hlinkClick r:id="rId4" tooltip="Wikipedia:Pronunciation respelling key"/>
              </a:rPr>
              <a:t>em</a:t>
            </a:r>
            <a:r>
              <a:rPr lang="en-US" sz="1200" b="0" i="1" u="none" strike="noStrike" kern="1200" dirty="0">
                <a:solidFill>
                  <a:schemeClr val="tx1"/>
                </a:solidFill>
                <a:effectLst/>
                <a:latin typeface="+mn-lt"/>
                <a:ea typeface="ＭＳ Ｐゴシック" charset="0"/>
                <a:cs typeface="ＭＳ Ｐゴシック" charset="0"/>
                <a:hlinkClick r:id="rId4" tooltip="Wikipedia:Pronunciation respelling key"/>
              </a:rPr>
              <a:t>-</a:t>
            </a:r>
            <a:r>
              <a:rPr lang="en-US" sz="1200" b="0" i="1" u="none" strike="noStrike" kern="1200" dirty="0" err="1">
                <a:solidFill>
                  <a:schemeClr val="tx1"/>
                </a:solidFill>
                <a:effectLst/>
                <a:latin typeface="+mn-lt"/>
                <a:ea typeface="ＭＳ Ｐゴシック" charset="0"/>
                <a:cs typeface="ＭＳ Ｐゴシック" charset="0"/>
                <a:hlinkClick r:id="rId4" tooltip="Wikipedia:Pronunciation respelling key"/>
              </a:rPr>
              <a:t>es</a:t>
            </a:r>
            <a:r>
              <a:rPr lang="en-US" sz="1200" b="0" i="1" u="none" strike="noStrike" kern="1200" dirty="0">
                <a:solidFill>
                  <a:schemeClr val="tx1"/>
                </a:solidFill>
                <a:effectLst/>
                <a:latin typeface="+mn-lt"/>
                <a:ea typeface="ＭＳ Ｐゴシック" charset="0"/>
                <a:cs typeface="ＭＳ Ｐゴシック" charset="0"/>
                <a:hlinkClick r:id="rId4" tooltip="Wikipedia:Pronunciation respelling key"/>
              </a:rPr>
              <a:t>-</a:t>
            </a:r>
            <a:r>
              <a:rPr lang="en-US" sz="1200" b="1" i="1" u="none" strike="noStrike" kern="1200" cap="small" dirty="0">
                <a:solidFill>
                  <a:schemeClr val="tx1"/>
                </a:solidFill>
                <a:effectLst/>
                <a:latin typeface="+mn-lt"/>
                <a:ea typeface="ＭＳ Ｐゴシック" charset="0"/>
                <a:cs typeface="ＭＳ Ｐゴシック" charset="0"/>
                <a:hlinkClick r:id="rId4" tooltip="Wikipedia:Pronunciation respelling key"/>
              </a:rPr>
              <a:t>doss</a:t>
            </a:r>
            <a:r>
              <a:rPr lang="en-US" sz="1200" b="0" i="0" kern="1200" dirty="0">
                <a:solidFill>
                  <a:schemeClr val="tx1"/>
                </a:solidFill>
                <a:effectLst/>
                <a:latin typeface="+mn-lt"/>
                <a:ea typeface="ＭＳ Ｐゴシック" charset="0"/>
                <a:cs typeface="ＭＳ Ｐゴシック" charset="0"/>
              </a:rPr>
              <a:t>; acronym for </a:t>
            </a:r>
            <a:r>
              <a:rPr lang="en-US" sz="1200" b="1" i="0" kern="1200" dirty="0">
                <a:solidFill>
                  <a:schemeClr val="tx1"/>
                </a:solidFill>
                <a:effectLst/>
                <a:latin typeface="+mn-lt"/>
                <a:ea typeface="ＭＳ Ｐゴシック" charset="0"/>
                <a:cs typeface="ＭＳ Ｐゴシック" charset="0"/>
              </a:rPr>
              <a:t>Microsoft Disk Operating System</a:t>
            </a:r>
            <a:r>
              <a:rPr lang="en-US" sz="1200" b="0" i="0" kern="1200" dirty="0">
                <a:solidFill>
                  <a:schemeClr val="tx1"/>
                </a:solidFill>
                <a:effectLst/>
                <a:latin typeface="+mn-lt"/>
                <a:ea typeface="ＭＳ Ｐゴシック" charset="0"/>
                <a:cs typeface="ＭＳ Ｐゴシック" charset="0"/>
              </a:rPr>
              <a:t>) is an </a:t>
            </a:r>
            <a:r>
              <a:rPr lang="en-US" sz="1200" b="0" i="0" u="none" strike="noStrike" kern="1200" dirty="0">
                <a:solidFill>
                  <a:schemeClr val="tx1"/>
                </a:solidFill>
                <a:effectLst/>
                <a:latin typeface="+mn-lt"/>
                <a:ea typeface="ＭＳ Ｐゴシック" charset="0"/>
                <a:cs typeface="ＭＳ Ｐゴシック" charset="0"/>
                <a:hlinkClick r:id="rId5" tooltip="Operating system"/>
              </a:rPr>
              <a:t>operating system</a:t>
            </a:r>
            <a:r>
              <a:rPr lang="en-US" sz="1200" b="0" i="0" kern="1200" dirty="0">
                <a:solidFill>
                  <a:schemeClr val="tx1"/>
                </a:solidFill>
                <a:effectLst/>
                <a:latin typeface="+mn-lt"/>
                <a:ea typeface="ＭＳ Ｐゴシック" charset="0"/>
                <a:cs typeface="ＭＳ Ｐゴシック" charset="0"/>
              </a:rPr>
              <a:t> for </a:t>
            </a:r>
            <a:r>
              <a:rPr lang="en-US" sz="1200" b="0" i="0" u="none" strike="noStrike" kern="1200" dirty="0">
                <a:solidFill>
                  <a:schemeClr val="tx1"/>
                </a:solidFill>
                <a:effectLst/>
                <a:latin typeface="+mn-lt"/>
                <a:ea typeface="ＭＳ Ｐゴシック" charset="0"/>
                <a:cs typeface="ＭＳ Ｐゴシック" charset="0"/>
                <a:hlinkClick r:id="rId6" tooltip="X86"/>
              </a:rPr>
              <a:t>x86</a:t>
            </a:r>
            <a:r>
              <a:rPr lang="en-US" sz="1200" b="0" i="0" kern="1200" dirty="0">
                <a:solidFill>
                  <a:schemeClr val="tx1"/>
                </a:solidFill>
                <a:effectLst/>
                <a:latin typeface="+mn-lt"/>
                <a:ea typeface="ＭＳ Ｐゴシック" charset="0"/>
                <a:cs typeface="ＭＳ Ｐゴシック" charset="0"/>
              </a:rPr>
              <a:t>-based </a:t>
            </a:r>
            <a:r>
              <a:rPr lang="en-US" sz="1200" b="0" i="0" u="none" strike="noStrike" kern="1200" dirty="0">
                <a:solidFill>
                  <a:schemeClr val="tx1"/>
                </a:solidFill>
                <a:effectLst/>
                <a:latin typeface="+mn-lt"/>
                <a:ea typeface="ＭＳ Ｐゴシック" charset="0"/>
                <a:cs typeface="ＭＳ Ｐゴシック" charset="0"/>
                <a:hlinkClick r:id="rId7" tooltip="Personal computers"/>
              </a:rPr>
              <a:t>personal computers</a:t>
            </a:r>
            <a:r>
              <a:rPr lang="en-US" sz="1200" b="0" i="0" kern="1200" dirty="0">
                <a:solidFill>
                  <a:schemeClr val="tx1"/>
                </a:solidFill>
                <a:effectLst/>
                <a:latin typeface="+mn-lt"/>
                <a:ea typeface="ＭＳ Ｐゴシック" charset="0"/>
                <a:cs typeface="ＭＳ Ｐゴシック" charset="0"/>
              </a:rPr>
              <a:t> mostly developed </a:t>
            </a:r>
            <a:r>
              <a:rPr lang="en-US" sz="1200" b="0" i="0" kern="1200" dirty="0" err="1">
                <a:solidFill>
                  <a:schemeClr val="tx1"/>
                </a:solidFill>
                <a:effectLst/>
                <a:latin typeface="+mn-lt"/>
                <a:ea typeface="ＭＳ Ｐゴシック" charset="0"/>
                <a:cs typeface="ＭＳ Ｐゴシック" charset="0"/>
              </a:rPr>
              <a:t>by</a:t>
            </a:r>
            <a:r>
              <a:rPr lang="en-US" sz="1200" b="0" i="0" u="none" strike="noStrike" kern="1200" dirty="0" err="1">
                <a:solidFill>
                  <a:schemeClr val="tx1"/>
                </a:solidFill>
                <a:effectLst/>
                <a:latin typeface="+mn-lt"/>
                <a:ea typeface="ＭＳ Ｐゴシック" charset="0"/>
                <a:cs typeface="ＭＳ Ｐゴシック" charset="0"/>
                <a:hlinkClick r:id="rId8" tooltip="Microsoft"/>
              </a:rPr>
              <a:t>Microsoft</a:t>
            </a:r>
            <a:r>
              <a:rPr lang="en-US" sz="1200" b="0" i="0" kern="1200" dirty="0">
                <a:solidFill>
                  <a:schemeClr val="tx1"/>
                </a:solidFill>
                <a:effectLst/>
                <a:latin typeface="+mn-lt"/>
                <a:ea typeface="ＭＳ Ｐゴシック" charset="0"/>
                <a:cs typeface="ＭＳ Ｐゴシック" charset="0"/>
              </a:rPr>
              <a:t>. It was the most commonly used member of the </a:t>
            </a:r>
            <a:r>
              <a:rPr lang="en-US" sz="1200" b="0" i="0" u="none" strike="noStrike" kern="1200" dirty="0">
                <a:solidFill>
                  <a:schemeClr val="tx1"/>
                </a:solidFill>
                <a:effectLst/>
                <a:latin typeface="+mn-lt"/>
                <a:ea typeface="ＭＳ Ｐゴシック" charset="0"/>
                <a:cs typeface="ＭＳ Ｐゴシック" charset="0"/>
                <a:hlinkClick r:id="rId9" tooltip="DOS"/>
              </a:rPr>
              <a:t>DOS</a:t>
            </a:r>
            <a:r>
              <a:rPr lang="en-US" sz="1200" b="0" i="0" kern="1200" dirty="0">
                <a:solidFill>
                  <a:schemeClr val="tx1"/>
                </a:solidFill>
                <a:effectLst/>
                <a:latin typeface="+mn-lt"/>
                <a:ea typeface="ＭＳ Ｐゴシック" charset="0"/>
                <a:cs typeface="ＭＳ Ｐゴシック" charset="0"/>
              </a:rPr>
              <a:t> family of operating systems, and was the main operating system for </a:t>
            </a:r>
            <a:r>
              <a:rPr lang="en-US" sz="1200" b="0" i="0" u="none" strike="noStrike" kern="1200" dirty="0">
                <a:solidFill>
                  <a:schemeClr val="tx1"/>
                </a:solidFill>
                <a:effectLst/>
                <a:latin typeface="+mn-lt"/>
                <a:ea typeface="ＭＳ Ｐゴシック" charset="0"/>
                <a:cs typeface="ＭＳ Ｐゴシック" charset="0"/>
                <a:hlinkClick r:id="rId10" tooltip="IBM PC compatible"/>
              </a:rPr>
              <a:t>IBM PC compatible</a:t>
            </a:r>
            <a:r>
              <a:rPr lang="en-US" sz="1200" b="0" i="0" kern="1200" dirty="0">
                <a:solidFill>
                  <a:schemeClr val="tx1"/>
                </a:solidFill>
                <a:effectLst/>
                <a:latin typeface="+mn-lt"/>
                <a:ea typeface="ＭＳ Ｐゴシック" charset="0"/>
                <a:cs typeface="ＭＳ Ｐゴシック" charset="0"/>
              </a:rPr>
              <a:t> personal computers during the 1980s to the mid-1990s, when it was gradually superseded by operating systems offering a </a:t>
            </a:r>
            <a:r>
              <a:rPr lang="en-US" sz="1200" b="0" i="0" u="none" strike="noStrike" kern="1200" dirty="0">
                <a:solidFill>
                  <a:schemeClr val="tx1"/>
                </a:solidFill>
                <a:effectLst/>
                <a:latin typeface="+mn-lt"/>
                <a:ea typeface="ＭＳ Ｐゴシック" charset="0"/>
                <a:cs typeface="ＭＳ Ｐゴシック" charset="0"/>
                <a:hlinkClick r:id="rId11" tooltip="Graphical user interface"/>
              </a:rPr>
              <a:t>graphical user interface</a:t>
            </a:r>
            <a:r>
              <a:rPr lang="en-US" sz="1200" b="0" i="0" kern="1200" dirty="0">
                <a:solidFill>
                  <a:schemeClr val="tx1"/>
                </a:solidFill>
                <a:effectLst/>
                <a:latin typeface="+mn-lt"/>
                <a:ea typeface="ＭＳ Ｐゴシック" charset="0"/>
                <a:cs typeface="ＭＳ Ｐゴシック" charset="0"/>
              </a:rPr>
              <a:t> (GUI), in various generations of the </a:t>
            </a:r>
            <a:r>
              <a:rPr lang="en-US" sz="1200" b="0" i="0" u="none" strike="noStrike" kern="1200" dirty="0">
                <a:solidFill>
                  <a:schemeClr val="tx1"/>
                </a:solidFill>
                <a:effectLst/>
                <a:latin typeface="+mn-lt"/>
                <a:ea typeface="ＭＳ Ｐゴシック" charset="0"/>
                <a:cs typeface="ＭＳ Ｐゴシック" charset="0"/>
                <a:hlinkClick r:id="rId12" tooltip="Microsoft Windows"/>
              </a:rPr>
              <a:t>Microsoft Windows</a:t>
            </a:r>
            <a:r>
              <a:rPr lang="en-US" sz="1200" b="0" i="0" kern="1200" dirty="0">
                <a:solidFill>
                  <a:schemeClr val="tx1"/>
                </a:solidFill>
                <a:effectLst/>
                <a:latin typeface="+mn-lt"/>
                <a:ea typeface="ＭＳ Ｐゴシック" charset="0"/>
                <a:cs typeface="ＭＳ Ｐゴシック" charset="0"/>
              </a:rPr>
              <a:t> operating system.</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MS-DOS resulted from a request in 1981 by IBM for an operating system to use in its </a:t>
            </a:r>
            <a:r>
              <a:rPr lang="en-US" sz="1200" b="0" i="0" u="none" strike="noStrike" kern="1200" dirty="0">
                <a:solidFill>
                  <a:schemeClr val="tx1"/>
                </a:solidFill>
                <a:effectLst/>
                <a:latin typeface="+mn-lt"/>
                <a:ea typeface="ＭＳ Ｐゴシック" charset="0"/>
                <a:cs typeface="ＭＳ Ｐゴシック" charset="0"/>
                <a:hlinkClick r:id="rId13" tooltip="IBM PC"/>
              </a:rPr>
              <a:t>IBM PC</a:t>
            </a:r>
            <a:r>
              <a:rPr lang="en-US" sz="1200" b="0" i="0" kern="1200" dirty="0">
                <a:solidFill>
                  <a:schemeClr val="tx1"/>
                </a:solidFill>
                <a:effectLst/>
                <a:latin typeface="+mn-lt"/>
                <a:ea typeface="ＭＳ Ｐゴシック" charset="0"/>
                <a:cs typeface="ＭＳ Ｐゴシック" charset="0"/>
              </a:rPr>
              <a:t> range of personal computers.</a:t>
            </a:r>
            <a:r>
              <a:rPr lang="en-US" sz="1200" b="0" i="0" u="none" strike="noStrike" kern="1200" baseline="30000" dirty="0">
                <a:solidFill>
                  <a:schemeClr val="tx1"/>
                </a:solidFill>
                <a:effectLst/>
                <a:latin typeface="+mn-lt"/>
                <a:ea typeface="ＭＳ Ｐゴシック" charset="0"/>
                <a:cs typeface="ＭＳ Ｐゴシック" charset="0"/>
                <a:hlinkClick r:id="rId14"/>
              </a:rPr>
              <a:t>[7][8]</a:t>
            </a:r>
            <a:r>
              <a:rPr lang="en-US" sz="1200" b="0" i="0" kern="1200" dirty="0">
                <a:solidFill>
                  <a:schemeClr val="tx1"/>
                </a:solidFill>
                <a:effectLst/>
                <a:latin typeface="+mn-lt"/>
                <a:ea typeface="ＭＳ Ｐゴシック" charset="0"/>
                <a:cs typeface="ＭＳ Ｐゴシック" charset="0"/>
              </a:rPr>
              <a:t> Microsoft quickly bought the rights to </a:t>
            </a:r>
            <a:r>
              <a:rPr lang="en-US" sz="1200" b="0" i="0" u="none" strike="noStrike" kern="1200" dirty="0">
                <a:solidFill>
                  <a:schemeClr val="tx1"/>
                </a:solidFill>
                <a:effectLst/>
                <a:latin typeface="+mn-lt"/>
                <a:ea typeface="ＭＳ Ｐゴシック" charset="0"/>
                <a:cs typeface="ＭＳ Ｐゴシック" charset="0"/>
                <a:hlinkClick r:id="rId15" tooltip="86-DOS"/>
              </a:rPr>
              <a:t>86-DOS</a:t>
            </a:r>
            <a:r>
              <a:rPr lang="en-US" sz="1200" b="0" i="0" kern="1200" dirty="0">
                <a:solidFill>
                  <a:schemeClr val="tx1"/>
                </a:solidFill>
                <a:effectLst/>
                <a:latin typeface="+mn-lt"/>
                <a:ea typeface="ＭＳ Ｐゴシック" charset="0"/>
                <a:cs typeface="ＭＳ Ｐゴシック" charset="0"/>
              </a:rPr>
              <a:t> from </a:t>
            </a:r>
            <a:r>
              <a:rPr lang="en-US" sz="1200" b="0" i="0" u="none" strike="noStrike" kern="1200" dirty="0">
                <a:solidFill>
                  <a:schemeClr val="tx1"/>
                </a:solidFill>
                <a:effectLst/>
                <a:latin typeface="+mn-lt"/>
                <a:ea typeface="ＭＳ Ｐゴシック" charset="0"/>
                <a:cs typeface="ＭＳ Ｐゴシック" charset="0"/>
                <a:hlinkClick r:id="rId16" tooltip="Seattle Computer Products"/>
              </a:rPr>
              <a:t>Seattle Computer Products</a:t>
            </a:r>
            <a:r>
              <a:rPr lang="en-US" sz="1200" b="0" i="0" kern="1200" dirty="0">
                <a:solidFill>
                  <a:schemeClr val="tx1"/>
                </a:solidFill>
                <a:effectLst/>
                <a:latin typeface="+mn-lt"/>
                <a:ea typeface="ＭＳ Ｐゴシック" charset="0"/>
                <a:cs typeface="ＭＳ Ｐゴシック" charset="0"/>
              </a:rPr>
              <a:t>,</a:t>
            </a:r>
            <a:r>
              <a:rPr lang="en-US" sz="1200" b="0" i="0" u="none" strike="noStrike" kern="1200" baseline="30000" dirty="0">
                <a:solidFill>
                  <a:schemeClr val="tx1"/>
                </a:solidFill>
                <a:effectLst/>
                <a:latin typeface="+mn-lt"/>
                <a:ea typeface="ＭＳ Ｐゴシック" charset="0"/>
                <a:cs typeface="ＭＳ Ｐゴシック" charset="0"/>
                <a:hlinkClick r:id="rId14"/>
              </a:rPr>
              <a:t>[9]</a:t>
            </a:r>
            <a:r>
              <a:rPr lang="en-US" sz="1200" b="0" i="0" kern="1200" dirty="0">
                <a:solidFill>
                  <a:schemeClr val="tx1"/>
                </a:solidFill>
                <a:effectLst/>
                <a:latin typeface="+mn-lt"/>
                <a:ea typeface="ＭＳ Ｐゴシック" charset="0"/>
                <a:cs typeface="ＭＳ Ｐゴシック" charset="0"/>
              </a:rPr>
              <a:t> and began work on modifying it to meet IBM's specification. IBM licensed and released it in August 1981 as </a:t>
            </a:r>
            <a:r>
              <a:rPr lang="en-US" sz="1200" b="0" i="0" u="none" strike="noStrike" kern="1200" dirty="0">
                <a:solidFill>
                  <a:schemeClr val="tx1"/>
                </a:solidFill>
                <a:effectLst/>
                <a:latin typeface="+mn-lt"/>
                <a:ea typeface="ＭＳ Ｐゴシック" charset="0"/>
                <a:cs typeface="ＭＳ Ｐゴシック" charset="0"/>
                <a:hlinkClick r:id="rId17" tooltip="PC DOS"/>
              </a:rPr>
              <a:t>PC DOS</a:t>
            </a:r>
            <a:r>
              <a:rPr lang="en-US" sz="1200" b="0" i="0" kern="1200" dirty="0">
                <a:solidFill>
                  <a:schemeClr val="tx1"/>
                </a:solidFill>
                <a:effectLst/>
                <a:latin typeface="+mn-lt"/>
                <a:ea typeface="ＭＳ Ｐゴシック" charset="0"/>
                <a:cs typeface="ＭＳ Ｐゴシック" charset="0"/>
              </a:rPr>
              <a:t>1.0 for use in their PCs. Although MS-DOS and PC DOS were initially developed in parallel by Microsoft and IBM, in subsequent years the two products went their separate ways.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During its life, </a:t>
            </a:r>
            <a:r>
              <a:rPr lang="en-US" sz="1200" b="0" i="0" u="none" strike="noStrike" kern="1200" dirty="0">
                <a:solidFill>
                  <a:schemeClr val="tx1"/>
                </a:solidFill>
                <a:effectLst/>
                <a:latin typeface="+mn-lt"/>
                <a:ea typeface="ＭＳ Ｐゴシック" charset="0"/>
                <a:cs typeface="ＭＳ Ｐゴシック" charset="0"/>
                <a:hlinkClick r:id="rId18" tooltip="Comparison of DOS operating systems"/>
              </a:rPr>
              <a:t>several competing products</a:t>
            </a:r>
            <a:r>
              <a:rPr lang="en-US" sz="1200" b="0" i="0" kern="1200" dirty="0">
                <a:solidFill>
                  <a:schemeClr val="tx1"/>
                </a:solidFill>
                <a:effectLst/>
                <a:latin typeface="+mn-lt"/>
                <a:ea typeface="ＭＳ Ｐゴシック" charset="0"/>
                <a:cs typeface="ＭＳ Ｐゴシック" charset="0"/>
              </a:rPr>
              <a:t> were released for the x86 platform,</a:t>
            </a:r>
            <a:r>
              <a:rPr lang="en-US" sz="1200" b="0" i="0" u="none" strike="noStrike" kern="1200" baseline="30000" dirty="0">
                <a:solidFill>
                  <a:schemeClr val="tx1"/>
                </a:solidFill>
                <a:effectLst/>
                <a:latin typeface="+mn-lt"/>
                <a:ea typeface="ＭＳ Ｐゴシック" charset="0"/>
                <a:cs typeface="ＭＳ Ｐゴシック" charset="0"/>
                <a:hlinkClick r:id="rId14"/>
              </a:rPr>
              <a:t>[10]</a:t>
            </a:r>
            <a:r>
              <a:rPr lang="en-US" sz="1200" b="0" i="0" kern="1200" dirty="0">
                <a:solidFill>
                  <a:schemeClr val="tx1"/>
                </a:solidFill>
                <a:effectLst/>
                <a:latin typeface="+mn-lt"/>
                <a:ea typeface="ＭＳ Ｐゴシック" charset="0"/>
                <a:cs typeface="ＭＳ Ｐゴシック" charset="0"/>
              </a:rPr>
              <a:t> and MS-DOS went through eight versions, until development ceased in 2000. Initially MS-DOS was targeted at </a:t>
            </a:r>
            <a:r>
              <a:rPr lang="en-US" sz="1200" b="0" i="0" u="none" strike="noStrike" kern="1200" dirty="0">
                <a:solidFill>
                  <a:schemeClr val="tx1"/>
                </a:solidFill>
                <a:effectLst/>
                <a:latin typeface="+mn-lt"/>
                <a:ea typeface="ＭＳ Ｐゴシック" charset="0"/>
                <a:cs typeface="ＭＳ Ｐゴシック" charset="0"/>
                <a:hlinkClick r:id="rId19" tooltip="Intel 8086"/>
              </a:rPr>
              <a:t>Intel 8086</a:t>
            </a:r>
            <a:r>
              <a:rPr lang="en-US" sz="1200" b="0" i="0" kern="1200" dirty="0">
                <a:solidFill>
                  <a:schemeClr val="tx1"/>
                </a:solidFill>
                <a:effectLst/>
                <a:latin typeface="+mn-lt"/>
                <a:ea typeface="ＭＳ Ｐゴシック" charset="0"/>
                <a:cs typeface="ＭＳ Ｐゴシック" charset="0"/>
              </a:rPr>
              <a:t> processors running on computer hardware using </a:t>
            </a:r>
            <a:r>
              <a:rPr lang="en-US" sz="1200" b="0" i="0" u="none" strike="noStrike" kern="1200" dirty="0">
                <a:solidFill>
                  <a:schemeClr val="tx1"/>
                </a:solidFill>
                <a:effectLst/>
                <a:latin typeface="+mn-lt"/>
                <a:ea typeface="ＭＳ Ｐゴシック" charset="0"/>
                <a:cs typeface="ＭＳ Ｐゴシック" charset="0"/>
                <a:hlinkClick r:id="rId20" tooltip="Floppy disks"/>
              </a:rPr>
              <a:t>floppy disks</a:t>
            </a:r>
            <a:r>
              <a:rPr lang="en-US" sz="1200" b="0" i="0" kern="1200" dirty="0">
                <a:solidFill>
                  <a:schemeClr val="tx1"/>
                </a:solidFill>
                <a:effectLst/>
                <a:latin typeface="+mn-lt"/>
                <a:ea typeface="ＭＳ Ｐゴシック" charset="0"/>
                <a:cs typeface="ＭＳ Ｐゴシック" charset="0"/>
              </a:rPr>
              <a:t> to store and access not only the operating system, but application software and user data as well. Progressive version releases delivered support for other mass storage media in ever greater sizes and formats, along with added feature support for newer processors and rapidly evolving computer architectures. Ultimately it was the key product in Microsoft's growth from </a:t>
            </a:r>
            <a:r>
              <a:rPr lang="en-US" sz="1200" b="0" i="0" kern="1200" dirty="0" err="1">
                <a:solidFill>
                  <a:schemeClr val="tx1"/>
                </a:solidFill>
                <a:effectLst/>
                <a:latin typeface="+mn-lt"/>
                <a:ea typeface="ＭＳ Ｐゴシック" charset="0"/>
                <a:cs typeface="ＭＳ Ｐゴシック" charset="0"/>
              </a:rPr>
              <a:t>a</a:t>
            </a:r>
            <a:r>
              <a:rPr lang="en-US" sz="1200" b="0" i="0" u="none" strike="noStrike" kern="1200" dirty="0" err="1">
                <a:solidFill>
                  <a:schemeClr val="tx1"/>
                </a:solidFill>
                <a:effectLst/>
                <a:latin typeface="+mn-lt"/>
                <a:ea typeface="ＭＳ Ｐゴシック" charset="0"/>
                <a:cs typeface="ＭＳ Ｐゴシック" charset="0"/>
                <a:hlinkClick r:id="rId21" tooltip="Programming language"/>
              </a:rPr>
              <a:t>programming</a:t>
            </a:r>
            <a:r>
              <a:rPr lang="en-US" sz="1200" b="0" i="0" u="none" strike="noStrike" kern="1200" dirty="0">
                <a:solidFill>
                  <a:schemeClr val="tx1"/>
                </a:solidFill>
                <a:effectLst/>
                <a:latin typeface="+mn-lt"/>
                <a:ea typeface="ＭＳ Ｐゴシック" charset="0"/>
                <a:cs typeface="ＭＳ Ｐゴシック" charset="0"/>
                <a:hlinkClick r:id="rId21" tooltip="Programming language"/>
              </a:rPr>
              <a:t> languages</a:t>
            </a:r>
            <a:r>
              <a:rPr lang="en-US" sz="1200" b="0" i="0" kern="1200" dirty="0">
                <a:solidFill>
                  <a:schemeClr val="tx1"/>
                </a:solidFill>
                <a:effectLst/>
                <a:latin typeface="+mn-lt"/>
                <a:ea typeface="ＭＳ Ｐゴシック" charset="0"/>
                <a:cs typeface="ＭＳ Ｐゴシック" charset="0"/>
              </a:rPr>
              <a:t> company to a diverse software development firm, providing the company with essential revenue and marketing resources. It was also the underlying basic operating system on which early versions of Windows ran as a GUI. It is a flexible operating system, and consumes negligible installation space.</a:t>
            </a:r>
          </a:p>
          <a:p>
            <a:pPr lvl="0"/>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2532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54DDE6-060C-3B44-A20C-8B3A0039EFB7}" type="slidenum">
              <a:rPr lang="en-US">
                <a:latin typeface="Times New Roman" charset="0"/>
              </a:rPr>
              <a:pPr/>
              <a:t>20</a:t>
            </a:fld>
            <a:endParaRPr lang="en-US">
              <a:latin typeface="Times New Roman"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0" i="0" kern="1200" dirty="0">
                <a:solidFill>
                  <a:schemeClr val="tx1"/>
                </a:solidFill>
                <a:effectLst/>
                <a:latin typeface="+mn-lt"/>
                <a:ea typeface="ＭＳ Ｐゴシック" charset="0"/>
                <a:cs typeface="ＭＳ Ｐゴシック" charset="0"/>
              </a:rPr>
              <a:t>A </a:t>
            </a:r>
            <a:r>
              <a:rPr lang="en-US" sz="1200" b="1" i="0" kern="1200" dirty="0">
                <a:solidFill>
                  <a:schemeClr val="tx1"/>
                </a:solidFill>
                <a:effectLst/>
                <a:latin typeface="+mn-lt"/>
                <a:ea typeface="ＭＳ Ｐゴシック" charset="0"/>
                <a:cs typeface="ＭＳ Ｐゴシック" charset="0"/>
              </a:rPr>
              <a:t>monolithic kernel</a:t>
            </a:r>
            <a:r>
              <a:rPr lang="en-US" sz="1200" b="0" i="0" kern="1200" dirty="0">
                <a:solidFill>
                  <a:schemeClr val="tx1"/>
                </a:solidFill>
                <a:effectLst/>
                <a:latin typeface="+mn-lt"/>
                <a:ea typeface="ＭＳ Ｐゴシック" charset="0"/>
                <a:cs typeface="ＭＳ Ｐゴシック" charset="0"/>
              </a:rPr>
              <a:t> is an operating system architecture where the entire operating system is working in </a:t>
            </a:r>
            <a:r>
              <a:rPr lang="en-US" sz="1200" b="0" i="0" u="none" strike="noStrike" kern="1200" dirty="0">
                <a:solidFill>
                  <a:schemeClr val="tx1"/>
                </a:solidFill>
                <a:effectLst/>
                <a:latin typeface="+mn-lt"/>
                <a:ea typeface="ＭＳ Ｐゴシック" charset="0"/>
                <a:cs typeface="ＭＳ Ｐゴシック" charset="0"/>
                <a:hlinkClick r:id="rId3" tooltip="Kernel space"/>
              </a:rPr>
              <a:t>kernel space</a:t>
            </a:r>
            <a:r>
              <a:rPr lang="en-US" sz="1200" b="0" i="0" kern="1200" dirty="0">
                <a:solidFill>
                  <a:schemeClr val="tx1"/>
                </a:solidFill>
                <a:effectLst/>
                <a:latin typeface="+mn-lt"/>
                <a:ea typeface="ＭＳ Ｐゴシック" charset="0"/>
                <a:cs typeface="ＭＳ Ｐゴシック" charset="0"/>
              </a:rPr>
              <a:t> and is alone in </a:t>
            </a:r>
            <a:r>
              <a:rPr lang="en-US" sz="1200" b="0" i="0" u="none" strike="noStrike" kern="1200" dirty="0">
                <a:solidFill>
                  <a:schemeClr val="tx1"/>
                </a:solidFill>
                <a:effectLst/>
                <a:latin typeface="+mn-lt"/>
                <a:ea typeface="ＭＳ Ｐゴシック" charset="0"/>
                <a:cs typeface="ＭＳ Ｐゴシック" charset="0"/>
                <a:hlinkClick r:id="rId4" tooltip="Supervisor mode"/>
              </a:rPr>
              <a:t>supervisor mode</a:t>
            </a:r>
            <a:r>
              <a:rPr lang="en-US" sz="1200" b="0" i="0" kern="1200" dirty="0">
                <a:solidFill>
                  <a:schemeClr val="tx1"/>
                </a:solidFill>
                <a:effectLst/>
                <a:latin typeface="+mn-lt"/>
                <a:ea typeface="ＭＳ Ｐゴシック" charset="0"/>
                <a:cs typeface="ＭＳ Ｐゴシック" charset="0"/>
              </a:rPr>
              <a:t>. The monolithic model differs from other operating system architectures (such as the </a:t>
            </a:r>
            <a:r>
              <a:rPr lang="en-US" sz="1200" b="0" i="0" u="none" strike="noStrike" kern="1200" dirty="0">
                <a:solidFill>
                  <a:schemeClr val="tx1"/>
                </a:solidFill>
                <a:effectLst/>
                <a:latin typeface="+mn-lt"/>
                <a:ea typeface="ＭＳ Ｐゴシック" charset="0"/>
                <a:cs typeface="ＭＳ Ｐゴシック" charset="0"/>
                <a:hlinkClick r:id="rId5" tooltip="Microkernel"/>
              </a:rPr>
              <a:t>microkernel</a:t>
            </a:r>
            <a:r>
              <a:rPr lang="en-US" sz="1200" b="0" i="0" kern="1200" dirty="0">
                <a:solidFill>
                  <a:schemeClr val="tx1"/>
                </a:solidFill>
                <a:effectLst/>
                <a:latin typeface="+mn-lt"/>
                <a:ea typeface="ＭＳ Ｐゴシック" charset="0"/>
                <a:cs typeface="ＭＳ Ｐゴシック" charset="0"/>
              </a:rPr>
              <a:t> architecture)</a:t>
            </a:r>
            <a:r>
              <a:rPr lang="en-US" sz="1200" b="0" i="0" u="none" strike="noStrike" kern="1200" baseline="30000" dirty="0">
                <a:solidFill>
                  <a:schemeClr val="tx1"/>
                </a:solidFill>
                <a:effectLst/>
                <a:latin typeface="+mn-lt"/>
                <a:ea typeface="ＭＳ Ｐゴシック" charset="0"/>
                <a:cs typeface="ＭＳ Ｐゴシック" charset="0"/>
                <a:hlinkClick r:id="rId6"/>
              </a:rPr>
              <a:t>[1][2]</a:t>
            </a:r>
            <a:r>
              <a:rPr lang="en-US" sz="1200" b="0" i="0" kern="1200" dirty="0">
                <a:solidFill>
                  <a:schemeClr val="tx1"/>
                </a:solidFill>
                <a:effectLst/>
                <a:latin typeface="+mn-lt"/>
                <a:ea typeface="ＭＳ Ｐゴシック" charset="0"/>
                <a:cs typeface="ＭＳ Ｐゴシック" charset="0"/>
              </a:rPr>
              <a:t> in that it alone defines a high-level virtual interface over computer hardware. A set of primitives or </a:t>
            </a:r>
            <a:r>
              <a:rPr lang="en-US" sz="1200" b="0" i="0" u="none" strike="noStrike" kern="1200" dirty="0">
                <a:solidFill>
                  <a:schemeClr val="tx1"/>
                </a:solidFill>
                <a:effectLst/>
                <a:latin typeface="+mn-lt"/>
                <a:ea typeface="ＭＳ Ｐゴシック" charset="0"/>
                <a:cs typeface="ＭＳ Ｐゴシック" charset="0"/>
                <a:hlinkClick r:id="rId7" tooltip="System call"/>
              </a:rPr>
              <a:t>system calls</a:t>
            </a:r>
            <a:r>
              <a:rPr lang="en-US" sz="1200" b="0" i="0" kern="1200" dirty="0">
                <a:solidFill>
                  <a:schemeClr val="tx1"/>
                </a:solidFill>
                <a:effectLst/>
                <a:latin typeface="+mn-lt"/>
                <a:ea typeface="ＭＳ Ｐゴシック" charset="0"/>
                <a:cs typeface="ＭＳ Ｐゴシック" charset="0"/>
              </a:rPr>
              <a:t> implement all operating system services such as </a:t>
            </a:r>
            <a:r>
              <a:rPr lang="en-US" sz="1200" b="0" i="0" u="none" strike="noStrike" kern="1200" dirty="0">
                <a:solidFill>
                  <a:schemeClr val="tx1"/>
                </a:solidFill>
                <a:effectLst/>
                <a:latin typeface="+mn-lt"/>
                <a:ea typeface="ＭＳ Ｐゴシック" charset="0"/>
                <a:cs typeface="ＭＳ Ｐゴシック" charset="0"/>
                <a:hlinkClick r:id="rId8" tooltip="Process (computing)"/>
              </a:rPr>
              <a:t>process</a:t>
            </a:r>
            <a:r>
              <a:rPr lang="en-US" sz="1200" b="0" i="0" kern="1200" dirty="0">
                <a:solidFill>
                  <a:schemeClr val="tx1"/>
                </a:solidFill>
                <a:effectLst/>
                <a:latin typeface="+mn-lt"/>
                <a:ea typeface="ＭＳ Ｐゴシック" charset="0"/>
                <a:cs typeface="ＭＳ Ｐゴシック" charset="0"/>
              </a:rPr>
              <a:t> management, </a:t>
            </a:r>
            <a:r>
              <a:rPr lang="en-US" sz="1200" b="0" i="0" u="none" strike="noStrike" kern="1200" dirty="0">
                <a:solidFill>
                  <a:schemeClr val="tx1"/>
                </a:solidFill>
                <a:effectLst/>
                <a:latin typeface="+mn-lt"/>
                <a:ea typeface="ＭＳ Ｐゴシック" charset="0"/>
                <a:cs typeface="ＭＳ Ｐゴシック" charset="0"/>
                <a:hlinkClick r:id="rId9" tooltip="Concurrency (computer science)"/>
              </a:rPr>
              <a:t>concurrency</a:t>
            </a:r>
            <a:r>
              <a:rPr lang="en-US" sz="1200" b="0" i="0" kern="1200" dirty="0">
                <a:solidFill>
                  <a:schemeClr val="tx1"/>
                </a:solidFill>
                <a:effectLst/>
                <a:latin typeface="+mn-lt"/>
                <a:ea typeface="ＭＳ Ｐゴシック" charset="0"/>
                <a:cs typeface="ＭＳ Ｐゴシック" charset="0"/>
              </a:rPr>
              <a:t>, and </a:t>
            </a:r>
            <a:r>
              <a:rPr lang="en-US" sz="1200" b="0" i="0" u="none" strike="noStrike" kern="1200" dirty="0">
                <a:solidFill>
                  <a:schemeClr val="tx1"/>
                </a:solidFill>
                <a:effectLst/>
                <a:latin typeface="+mn-lt"/>
                <a:ea typeface="ＭＳ Ｐゴシック" charset="0"/>
                <a:cs typeface="ＭＳ Ｐゴシック" charset="0"/>
                <a:hlinkClick r:id="rId10" tooltip="Memory management"/>
              </a:rPr>
              <a:t>memory management</a:t>
            </a:r>
            <a:r>
              <a:rPr lang="en-US" sz="1200" b="0" i="0" kern="1200" dirty="0">
                <a:solidFill>
                  <a:schemeClr val="tx1"/>
                </a:solidFill>
                <a:effectLst/>
                <a:latin typeface="+mn-lt"/>
                <a:ea typeface="ＭＳ Ｐゴシック" charset="0"/>
                <a:cs typeface="ＭＳ Ｐゴシック" charset="0"/>
              </a:rPr>
              <a:t>. Device drivers can be added to the kernel as </a:t>
            </a:r>
            <a:r>
              <a:rPr lang="en-US" sz="1200" b="0" i="0" u="none" strike="noStrike" kern="1200" dirty="0">
                <a:solidFill>
                  <a:schemeClr val="tx1"/>
                </a:solidFill>
                <a:effectLst/>
                <a:latin typeface="+mn-lt"/>
                <a:ea typeface="ＭＳ Ｐゴシック" charset="0"/>
                <a:cs typeface="ＭＳ Ｐゴシック" charset="0"/>
                <a:hlinkClick r:id="rId11" tooltip="Module (programming)"/>
              </a:rPr>
              <a:t>modules</a:t>
            </a:r>
            <a:r>
              <a:rPr lang="en-US" sz="1200" b="0" i="0" kern="1200" dirty="0">
                <a:solidFill>
                  <a:schemeClr val="tx1"/>
                </a:solidFill>
                <a:effectLst/>
                <a:latin typeface="+mn-lt"/>
                <a:ea typeface="ＭＳ Ｐゴシック" charset="0"/>
                <a:cs typeface="ＭＳ Ｐゴシック" charset="0"/>
              </a:rPr>
              <a:t>.</a:t>
            </a:r>
            <a:endParaRPr lang="en-US" dirty="0">
              <a:latin typeface="Arial" charset="0"/>
              <a:ea typeface="MS PGothic" charset="0"/>
            </a:endParaRPr>
          </a:p>
          <a:p>
            <a:endParaRPr lang="en-US" dirty="0">
              <a:latin typeface="Arial" charset="0"/>
              <a:ea typeface="MS PGothic" charset="0"/>
            </a:endParaRPr>
          </a:p>
          <a:p>
            <a:r>
              <a:rPr lang="en-US" dirty="0">
                <a:latin typeface="Arial" charset="0"/>
                <a:ea typeface="MS PGothic" charset="0"/>
              </a:rPr>
              <a:t>Non Simple Structure  -- UNIX</a:t>
            </a:r>
          </a:p>
          <a:p>
            <a:pPr>
              <a:buFont typeface="Monotype Sorts" charset="0"/>
              <a:buNone/>
            </a:pPr>
            <a:endParaRPr lang="en-US" dirty="0">
              <a:latin typeface="Helvetica" charset="0"/>
              <a:ea typeface="MS PGothic" charset="0"/>
            </a:endParaRPr>
          </a:p>
          <a:p>
            <a:pPr>
              <a:buFont typeface="Monotype Sorts" charset="0"/>
              <a:buNone/>
            </a:pPr>
            <a:r>
              <a:rPr lang="en-US" dirty="0">
                <a:latin typeface="Helvetica" charset="0"/>
                <a:ea typeface="MS PGothic" charset="0"/>
              </a:rPr>
              <a:t>UNIX – limited by hardware functionality, the original UNIX operating system had limited structuring.  The UNIX OS consists of two separable parts</a:t>
            </a:r>
          </a:p>
          <a:p>
            <a:pPr lvl="1"/>
            <a:r>
              <a:rPr lang="en-US" b="1" dirty="0">
                <a:latin typeface="Helvetica" charset="0"/>
                <a:ea typeface="MS PGothic" charset="0"/>
              </a:rPr>
              <a:t>Systems programs</a:t>
            </a:r>
          </a:p>
          <a:p>
            <a:pPr lvl="1"/>
            <a:r>
              <a:rPr lang="en-US" dirty="0">
                <a:latin typeface="Helvetica" charset="0"/>
                <a:ea typeface="MS PGothic" charset="0"/>
              </a:rPr>
              <a:t>The kernel</a:t>
            </a:r>
          </a:p>
          <a:p>
            <a:pPr lvl="2"/>
            <a:r>
              <a:rPr lang="en-US" dirty="0">
                <a:latin typeface="Helvetica" charset="0"/>
                <a:ea typeface="MS PGothic" charset="0"/>
              </a:rPr>
              <a:t>Consists of everything below the system-call interface and above the physical hardware</a:t>
            </a:r>
          </a:p>
          <a:p>
            <a:pPr lvl="2"/>
            <a:r>
              <a:rPr lang="en-US" dirty="0">
                <a:latin typeface="Helvetica" charset="0"/>
                <a:ea typeface="MS PGothic" charset="0"/>
              </a:rPr>
              <a:t>Provides the file system, CPU scheduling, memory management, and other operating-system functions; a large number of functions for one level</a:t>
            </a:r>
          </a:p>
          <a:p>
            <a:endParaRPr lang="en-US" dirty="0">
              <a:ea typeface="MS PGothic" charset="0"/>
            </a:endParaRPr>
          </a:p>
        </p:txBody>
      </p:sp>
    </p:spTree>
    <p:extLst>
      <p:ext uri="{BB962C8B-B14F-4D97-AF65-F5344CB8AC3E}">
        <p14:creationId xmlns:p14="http://schemas.microsoft.com/office/powerpoint/2010/main" val="1848377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54DDE6-060C-3B44-A20C-8B3A0039EFB7}" type="slidenum">
              <a:rPr lang="en-US">
                <a:latin typeface="Times New Roman" charset="0"/>
              </a:rPr>
              <a:pPr/>
              <a:t>21</a:t>
            </a:fld>
            <a:endParaRPr lang="en-US">
              <a:latin typeface="Times New Roman" charset="0"/>
            </a:endParaRPr>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fontScale="32500" lnSpcReduction="20000"/>
          </a:bodyPr>
          <a:lstStyle/>
          <a:p>
            <a:r>
              <a:rPr lang="en-US" b="1" dirty="0">
                <a:latin typeface="Helvetica" charset="0"/>
                <a:ea typeface="MS PGothic" charset="0"/>
              </a:rPr>
              <a:t>Benefits:</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        High</a:t>
            </a:r>
            <a:r>
              <a:rPr lang="en-US" baseline="0" dirty="0">
                <a:latin typeface="Helvetica" charset="0"/>
                <a:ea typeface="MS PGothic" charset="0"/>
              </a:rPr>
              <a:t> performance.</a:t>
            </a:r>
            <a:r>
              <a:rPr lang="en-US" dirty="0">
                <a:latin typeface="Helvetica" charset="0"/>
                <a:ea typeface="MS PGothic" charset="0"/>
              </a:rPr>
              <a:t> Performance overhead of user space to kernel space communication</a:t>
            </a:r>
          </a:p>
          <a:p>
            <a:endParaRPr lang="en-US" b="1" dirty="0">
              <a:latin typeface="Helvetica" charset="0"/>
              <a:ea typeface="MS PGothic" charset="0"/>
            </a:endParaRPr>
          </a:p>
          <a:p>
            <a:r>
              <a:rPr lang="en-US" b="1" dirty="0">
                <a:latin typeface="Helvetica" charset="0"/>
                <a:ea typeface="MS PGothic" charset="0"/>
              </a:rPr>
              <a:t>Detriments:</a:t>
            </a:r>
          </a:p>
          <a:p>
            <a:pPr lvl="1"/>
            <a:r>
              <a:rPr lang="en-US" dirty="0">
                <a:latin typeface="Helvetica" charset="0"/>
                <a:ea typeface="MS PGothic" charset="0"/>
              </a:rPr>
              <a:t>difficult to port the operating system to new architectures</a:t>
            </a:r>
          </a:p>
          <a:p>
            <a:pPr lvl="1"/>
            <a:endParaRPr lang="en-US" dirty="0">
              <a:latin typeface="Helvetica" charset="0"/>
              <a:ea typeface="MS PGothic" charset="0"/>
            </a:endParaRPr>
          </a:p>
          <a:p>
            <a:r>
              <a:rPr lang="en-US" sz="1200" b="0" i="0" kern="1200" dirty="0">
                <a:solidFill>
                  <a:schemeClr val="tx1"/>
                </a:solidFill>
                <a:effectLst/>
                <a:latin typeface="+mn-lt"/>
                <a:ea typeface="ＭＳ Ｐゴシック" charset="0"/>
                <a:cs typeface="ＭＳ Ｐゴシック" charset="0"/>
              </a:rPr>
              <a:t>Reference: http://</a:t>
            </a:r>
            <a:r>
              <a:rPr lang="en-US" sz="1200" b="0" i="0" kern="1200" dirty="0" err="1">
                <a:solidFill>
                  <a:schemeClr val="tx1"/>
                </a:solidFill>
                <a:effectLst/>
                <a:latin typeface="+mn-lt"/>
                <a:ea typeface="ＭＳ Ｐゴシック" charset="0"/>
                <a:cs typeface="ＭＳ Ｐゴシック" charset="0"/>
              </a:rPr>
              <a:t>www.systhread.net</a:t>
            </a:r>
            <a:r>
              <a:rPr lang="en-US" sz="1200" b="0" i="0" kern="1200" dirty="0">
                <a:solidFill>
                  <a:schemeClr val="tx1"/>
                </a:solidFill>
                <a:effectLst/>
                <a:latin typeface="+mn-lt"/>
                <a:ea typeface="ＭＳ Ｐゴシック" charset="0"/>
                <a:cs typeface="ＭＳ Ｐゴシック" charset="0"/>
              </a:rPr>
              <a:t>/texts/200510kdiff.php</a:t>
            </a:r>
          </a:p>
          <a:p>
            <a:r>
              <a:rPr lang="en-US" sz="1200" b="0" i="0" kern="1200" dirty="0">
                <a:solidFill>
                  <a:schemeClr val="tx1"/>
                </a:solidFill>
                <a:effectLst/>
                <a:latin typeface="+mn-lt"/>
                <a:ea typeface="ＭＳ Ｐゴシック" charset="0"/>
                <a:cs typeface="ＭＳ Ｐゴシック" charset="0"/>
              </a:rPr>
              <a:t>Different Kernel Designs Overview</a:t>
            </a:r>
          </a:p>
          <a:p>
            <a:r>
              <a:rPr lang="en-US" sz="1200" b="0" i="0" kern="1200" dirty="0">
                <a:solidFill>
                  <a:schemeClr val="tx1"/>
                </a:solidFill>
                <a:effectLst/>
                <a:latin typeface="+mn-lt"/>
                <a:ea typeface="ＭＳ Ｐゴシック" charset="0"/>
                <a:cs typeface="ＭＳ Ｐゴシック" charset="0"/>
              </a:rPr>
              <a:t>Kernel terminology gets tossed about quite a bit. One of the more common topics regarding operating system kernels is the overall design. In particular how the kernel is structured. Generally, there are three major types of kernels; monolithic, microkernel and hybrid/modular.</a:t>
            </a:r>
          </a:p>
          <a:p>
            <a:r>
              <a:rPr lang="en-US" sz="1200" b="0" i="0" kern="1200" dirty="0">
                <a:solidFill>
                  <a:schemeClr val="tx1"/>
                </a:solidFill>
                <a:effectLst/>
                <a:latin typeface="+mn-lt"/>
                <a:ea typeface="ＭＳ Ｐゴシック" charset="0"/>
                <a:cs typeface="ＭＳ Ｐゴシック" charset="0"/>
              </a:rPr>
              <a:t>Monolithic</a:t>
            </a:r>
          </a:p>
          <a:p>
            <a:r>
              <a:rPr lang="en-US" sz="1200" b="0" i="0" kern="1200" dirty="0">
                <a:solidFill>
                  <a:schemeClr val="tx1"/>
                </a:solidFill>
                <a:effectLst/>
                <a:latin typeface="+mn-lt"/>
                <a:ea typeface="ＭＳ Ｐゴシック" charset="0"/>
                <a:cs typeface="ＭＳ Ｐゴシック" charset="0"/>
              </a:rPr>
              <a:t>A monolithic kernel is one single program that contains all of the code necessary to perform every kernel related task. Most UNIX and BSD kernels are monolithic by default. Recently more UNIX and BSD systems have been adding the modular capability which is popular in the Linux kernel. The Linux kernel started off monolithic, however, it gravitated towards a modular/hybrid design for several reasons. In the monolithic kernel, some advantages hinge on these points:</a:t>
            </a:r>
          </a:p>
          <a:p>
            <a:r>
              <a:rPr lang="en-US" sz="1200" b="0" i="0" kern="1200" dirty="0">
                <a:solidFill>
                  <a:schemeClr val="tx1"/>
                </a:solidFill>
                <a:effectLst/>
                <a:latin typeface="+mn-lt"/>
                <a:ea typeface="ＭＳ Ｐゴシック" charset="0"/>
                <a:cs typeface="ＭＳ Ｐゴシック" charset="0"/>
              </a:rPr>
              <a:t>Since there is less software involved it is faster.</a:t>
            </a:r>
          </a:p>
          <a:p>
            <a:r>
              <a:rPr lang="en-US" sz="1200" b="0" i="0" kern="1200" dirty="0">
                <a:solidFill>
                  <a:schemeClr val="tx1"/>
                </a:solidFill>
                <a:effectLst/>
                <a:latin typeface="+mn-lt"/>
                <a:ea typeface="ＭＳ Ｐゴシック" charset="0"/>
                <a:cs typeface="ＭＳ Ｐゴシック" charset="0"/>
              </a:rPr>
              <a:t>As it is one single piece of software it should be smaller both in source and compiled forms.</a:t>
            </a:r>
          </a:p>
          <a:p>
            <a:r>
              <a:rPr lang="en-US" sz="1200" b="0" i="0" kern="1200" dirty="0">
                <a:solidFill>
                  <a:schemeClr val="tx1"/>
                </a:solidFill>
                <a:effectLst/>
                <a:latin typeface="+mn-lt"/>
                <a:ea typeface="ＭＳ Ｐゴシック" charset="0"/>
                <a:cs typeface="ＭＳ Ｐゴシック" charset="0"/>
              </a:rPr>
              <a:t>Less code generally means less bugs which can translate to fewer security problems.</a:t>
            </a:r>
          </a:p>
          <a:p>
            <a:r>
              <a:rPr lang="en-US" sz="1200" b="0" i="0" kern="1200" dirty="0">
                <a:solidFill>
                  <a:schemeClr val="tx1"/>
                </a:solidFill>
                <a:effectLst/>
                <a:latin typeface="+mn-lt"/>
                <a:ea typeface="ＭＳ Ｐゴシック" charset="0"/>
                <a:cs typeface="ＭＳ Ｐゴシック" charset="0"/>
              </a:rPr>
              <a:t>Those points are dependent upon how well the software is written in the first place. It can be assumed that a stable kernel that has modular capability added to it will, of course, grow both in raw software terms and regarding internal communications.</a:t>
            </a:r>
          </a:p>
          <a:p>
            <a:r>
              <a:rPr lang="en-US" sz="1200" b="0" i="0" kern="1200" dirty="0">
                <a:solidFill>
                  <a:schemeClr val="tx1"/>
                </a:solidFill>
                <a:effectLst/>
                <a:latin typeface="+mn-lt"/>
                <a:ea typeface="ＭＳ Ｐゴシック" charset="0"/>
                <a:cs typeface="ＭＳ Ｐゴシック" charset="0"/>
              </a:rPr>
              <a:t>Most work in the monolithic kernel is done via system calls. These are interfaces, usually kept in a tabular structure, that access some subsystem within the kernel such as disk operations. Essentially calls are made within programs and a checked copy of the request is passed through the system call. Hence, not far to travel at all.</a:t>
            </a:r>
          </a:p>
          <a:p>
            <a:r>
              <a:rPr lang="en-US" sz="1200" b="0" i="0" kern="1200" dirty="0">
                <a:solidFill>
                  <a:schemeClr val="tx1"/>
                </a:solidFill>
                <a:effectLst/>
                <a:latin typeface="+mn-lt"/>
                <a:ea typeface="ＭＳ Ｐゴシック" charset="0"/>
                <a:cs typeface="ＭＳ Ｐゴシック" charset="0"/>
              </a:rPr>
              <a:t>The disadvantages of the monolithic kernel are converse with the advantages. Modifying and testing monolithic systems takes longer than their microkernel counterparts. When a bug surfaces within the core of the kernel the effects can be far reaching. Also, patching monolithic systems can be more difficult (especially for source patching).</a:t>
            </a:r>
          </a:p>
          <a:p>
            <a:r>
              <a:rPr lang="en-US" sz="1200" b="0" i="0" kern="1200" dirty="0">
                <a:solidFill>
                  <a:schemeClr val="tx1"/>
                </a:solidFill>
                <a:effectLst/>
                <a:latin typeface="+mn-lt"/>
                <a:ea typeface="ＭＳ Ｐゴシック" charset="0"/>
                <a:cs typeface="ＭＳ Ｐゴシック" charset="0"/>
              </a:rPr>
              <a:t>Microkernel</a:t>
            </a:r>
          </a:p>
          <a:p>
            <a:r>
              <a:rPr lang="en-US" sz="1200" b="0" i="0" kern="1200" dirty="0">
                <a:solidFill>
                  <a:schemeClr val="tx1"/>
                </a:solidFill>
                <a:effectLst/>
                <a:latin typeface="+mn-lt"/>
                <a:ea typeface="ＭＳ Ｐゴシック" charset="0"/>
                <a:cs typeface="ＭＳ Ｐゴシック" charset="0"/>
              </a:rPr>
              <a:t>The microkernel architecture is very different from the monolithic. In the microkernel, only the most fundamental of tasks are are performed such as being able to access some (not necessarily all) of the hardware, manage memory and coordinate message passing between the processes. Some systems that use microkernels are QNX and the HURD. In the case of QNX and HURD, user sessions can be entire snapshots of the system itself or views as it is referred to. The very essence of the microkernel architecture illustrates some of its advantages:</a:t>
            </a:r>
          </a:p>
          <a:p>
            <a:r>
              <a:rPr lang="en-US" sz="1200" b="0" i="0" kern="1200" dirty="0">
                <a:solidFill>
                  <a:schemeClr val="tx1"/>
                </a:solidFill>
                <a:effectLst/>
                <a:latin typeface="+mn-lt"/>
                <a:ea typeface="ＭＳ Ｐゴシック" charset="0"/>
                <a:cs typeface="ＭＳ Ｐゴシック" charset="0"/>
              </a:rPr>
              <a:t>Maintenance is generally easier. Patches can be tested in a separate instance, then swapped in to take over a production instance.</a:t>
            </a:r>
          </a:p>
          <a:p>
            <a:r>
              <a:rPr lang="en-US" sz="1200" b="0" i="0" kern="1200" dirty="0">
                <a:solidFill>
                  <a:schemeClr val="tx1"/>
                </a:solidFill>
                <a:effectLst/>
                <a:latin typeface="+mn-lt"/>
                <a:ea typeface="ＭＳ Ｐゴシック" charset="0"/>
                <a:cs typeface="ＭＳ Ｐゴシック" charset="0"/>
              </a:rPr>
              <a:t>Rapid development time, new software can be tested without having to reboot the kernel.</a:t>
            </a:r>
          </a:p>
          <a:p>
            <a:r>
              <a:rPr lang="en-US" sz="1200" b="0" i="0" kern="1200" dirty="0">
                <a:solidFill>
                  <a:schemeClr val="tx1"/>
                </a:solidFill>
                <a:effectLst/>
                <a:latin typeface="+mn-lt"/>
                <a:ea typeface="ＭＳ Ｐゴシック" charset="0"/>
                <a:cs typeface="ＭＳ Ｐゴシック" charset="0"/>
              </a:rPr>
              <a:t>More persistence in general, if one instance goes hay-wire, it is often possible to substitute it with an operational mirror.</a:t>
            </a:r>
          </a:p>
          <a:p>
            <a:r>
              <a:rPr lang="en-US" sz="1200" b="0" i="0" kern="1200" dirty="0">
                <a:solidFill>
                  <a:schemeClr val="tx1"/>
                </a:solidFill>
                <a:effectLst/>
                <a:latin typeface="+mn-lt"/>
                <a:ea typeface="ＭＳ Ｐゴシック" charset="0"/>
                <a:cs typeface="ＭＳ Ｐゴシック" charset="0"/>
              </a:rPr>
              <a:t>Again, all of the points are making certain assumptions about the code itself. Assuming the code is well formed, those points should stand reasonably well.</a:t>
            </a:r>
          </a:p>
          <a:p>
            <a:r>
              <a:rPr lang="en-US" sz="1200" b="0" i="0" kern="1200" dirty="0">
                <a:solidFill>
                  <a:schemeClr val="tx1"/>
                </a:solidFill>
                <a:effectLst/>
                <a:latin typeface="+mn-lt"/>
                <a:ea typeface="ＭＳ Ｐゴシック" charset="0"/>
                <a:cs typeface="ＭＳ Ｐゴシック" charset="0"/>
              </a:rPr>
              <a:t>Most microkernels use a message passing system of some sort to handle requests from one server to another. The message passing system generally operates on a port basis with the microkernel. As an example, if a request for more memory is sent, a port is opened with the microkernel and the request sent through. Once within the microkernel, the steps are similar to system calls.</a:t>
            </a:r>
          </a:p>
          <a:p>
            <a:r>
              <a:rPr lang="en-US" sz="1200" b="0" i="0" kern="1200" dirty="0">
                <a:solidFill>
                  <a:schemeClr val="tx1"/>
                </a:solidFill>
                <a:effectLst/>
                <a:latin typeface="+mn-lt"/>
                <a:ea typeface="ＭＳ Ｐゴシック" charset="0"/>
                <a:cs typeface="ＭＳ Ｐゴシック" charset="0"/>
              </a:rPr>
              <a:t>Disadvantages in the microkernel exist however. A few examples are:</a:t>
            </a:r>
          </a:p>
          <a:p>
            <a:r>
              <a:rPr lang="en-US" sz="1200" b="0" i="0" kern="1200" dirty="0">
                <a:solidFill>
                  <a:schemeClr val="tx1"/>
                </a:solidFill>
                <a:effectLst/>
                <a:latin typeface="+mn-lt"/>
                <a:ea typeface="ＭＳ Ｐゴシック" charset="0"/>
                <a:cs typeface="ＭＳ Ｐゴシック" charset="0"/>
              </a:rPr>
              <a:t>Larger running memory footprint</a:t>
            </a:r>
          </a:p>
          <a:p>
            <a:r>
              <a:rPr lang="en-US" sz="1200" b="0" i="0" kern="1200" dirty="0">
                <a:solidFill>
                  <a:schemeClr val="tx1"/>
                </a:solidFill>
                <a:effectLst/>
                <a:latin typeface="+mn-lt"/>
                <a:ea typeface="ＭＳ Ｐゴシック" charset="0"/>
                <a:cs typeface="ＭＳ Ｐゴシック" charset="0"/>
              </a:rPr>
              <a:t>More software for interfacing is required, there is a potential for performance loss (note, the QNX system is extraordinarily fast).</a:t>
            </a:r>
          </a:p>
          <a:p>
            <a:r>
              <a:rPr lang="en-US" sz="1200" b="0" i="0" kern="1200" dirty="0">
                <a:solidFill>
                  <a:schemeClr val="tx1"/>
                </a:solidFill>
                <a:effectLst/>
                <a:latin typeface="+mn-lt"/>
                <a:ea typeface="ＭＳ Ｐゴシック" charset="0"/>
                <a:cs typeface="ＭＳ Ｐゴシック" charset="0"/>
              </a:rPr>
              <a:t>Messaging bugs can be harder to fix due to the longer trip they have to take versus the one off copy in a monolithic kernel.</a:t>
            </a:r>
          </a:p>
          <a:p>
            <a:r>
              <a:rPr lang="en-US" sz="1200" b="0" i="0" kern="1200" dirty="0">
                <a:solidFill>
                  <a:schemeClr val="tx1"/>
                </a:solidFill>
                <a:effectLst/>
                <a:latin typeface="+mn-lt"/>
                <a:ea typeface="ＭＳ Ｐゴシック" charset="0"/>
                <a:cs typeface="ＭＳ Ｐゴシック" charset="0"/>
              </a:rPr>
              <a:t>Process management in general can be very complicated.</a:t>
            </a:r>
          </a:p>
          <a:p>
            <a:r>
              <a:rPr lang="en-US" sz="1200" b="0" i="0" kern="1200" dirty="0">
                <a:solidFill>
                  <a:schemeClr val="tx1"/>
                </a:solidFill>
                <a:effectLst/>
                <a:latin typeface="+mn-lt"/>
                <a:ea typeface="ＭＳ Ｐゴシック" charset="0"/>
                <a:cs typeface="ＭＳ Ｐゴシック" charset="0"/>
              </a:rPr>
              <a:t>The disadvantages for microkernels are extremely context based. As an example, they work well for small single purpose (and critical) systems because if not many processes need to run, then the complications of process management are effectively mitigated.</a:t>
            </a:r>
          </a:p>
          <a:p>
            <a:r>
              <a:rPr lang="en-US" sz="1200" b="0" i="0" kern="1200" dirty="0">
                <a:solidFill>
                  <a:schemeClr val="tx1"/>
                </a:solidFill>
                <a:effectLst/>
                <a:latin typeface="+mn-lt"/>
                <a:ea typeface="ＭＳ Ｐゴシック" charset="0"/>
                <a:cs typeface="ＭＳ Ｐゴシック" charset="0"/>
              </a:rPr>
              <a:t>Modular/Hybrid Kernels</a:t>
            </a:r>
          </a:p>
          <a:p>
            <a:r>
              <a:rPr lang="en-US" sz="1200" b="0" i="0" kern="1200" dirty="0">
                <a:solidFill>
                  <a:schemeClr val="tx1"/>
                </a:solidFill>
                <a:effectLst/>
                <a:latin typeface="+mn-lt"/>
                <a:ea typeface="ＭＳ Ｐゴシック" charset="0"/>
                <a:cs typeface="ＭＳ Ｐゴシック" charset="0"/>
              </a:rPr>
              <a:t>Many traditionally monolithic kernels are now at least adding (if not actively exploiting) the module capability. The most well known of these kernels is the Linux kernel. The modular kernel essentially can have parts of it that are built into the core kernel binary or binaries that load into memory on demand. It is important to note that a code tainted module has the potential to destabilize a running kernel. Many people become confused on this point when discussing microkernels. It is possible to write a driver for a microkernel in a completely separate memory space and test it before going live. When a kernel module is loaded, it accesses the monolithic portion's memory space by adding to it what it needs, therefore, opening the doorway to possible pollution. A few advantages to the modular kernel are:</a:t>
            </a:r>
          </a:p>
          <a:p>
            <a:r>
              <a:rPr lang="en-US" sz="1200" b="0" i="0" kern="1200" dirty="0">
                <a:solidFill>
                  <a:schemeClr val="tx1"/>
                </a:solidFill>
                <a:effectLst/>
                <a:latin typeface="+mn-lt"/>
                <a:ea typeface="ＭＳ Ｐゴシック" charset="0"/>
                <a:cs typeface="ＭＳ Ｐゴシック" charset="0"/>
              </a:rPr>
              <a:t>Faster development time for drivers that can operate from within modules. No reboot required for testing (provided the kernel is not destabilized).</a:t>
            </a:r>
          </a:p>
          <a:p>
            <a:r>
              <a:rPr lang="en-US" sz="1200" b="0" i="0" kern="1200" dirty="0">
                <a:solidFill>
                  <a:schemeClr val="tx1"/>
                </a:solidFill>
                <a:effectLst/>
                <a:latin typeface="+mn-lt"/>
                <a:ea typeface="ＭＳ Ｐゴシック" charset="0"/>
                <a:cs typeface="ＭＳ Ｐゴシック" charset="0"/>
              </a:rPr>
              <a:t>On demand capability versus spending time recompiling a whole kernel for things like new drivers or subsystems.</a:t>
            </a:r>
          </a:p>
          <a:p>
            <a:r>
              <a:rPr lang="en-US" sz="1200" b="0" i="0" kern="1200" dirty="0">
                <a:solidFill>
                  <a:schemeClr val="tx1"/>
                </a:solidFill>
                <a:effectLst/>
                <a:latin typeface="+mn-lt"/>
                <a:ea typeface="ＭＳ Ｐゴシック" charset="0"/>
                <a:cs typeface="ＭＳ Ｐゴシック" charset="0"/>
              </a:rPr>
              <a:t>Faster integration of third party technology (related to development but pertinent unto itself nonetheless).</a:t>
            </a:r>
          </a:p>
          <a:p>
            <a:r>
              <a:rPr lang="en-US" sz="1200" b="0" i="0" kern="1200" dirty="0">
                <a:solidFill>
                  <a:schemeClr val="tx1"/>
                </a:solidFill>
                <a:effectLst/>
                <a:latin typeface="+mn-lt"/>
                <a:ea typeface="ＭＳ Ｐゴシック" charset="0"/>
                <a:cs typeface="ＭＳ Ｐゴシック" charset="0"/>
              </a:rPr>
              <a:t>Modules, generally, communicate with the kernel using a module interface of some sort. The interface is generalized (although particular to a given operating system) so it is not always possible to use modules. Often the device drivers may need more flexibility than the module interface affords. Essentially, it is two system calls and often the safety checks that only have to be done once in the monolithic kernel now may be done twice.</a:t>
            </a:r>
          </a:p>
          <a:p>
            <a:r>
              <a:rPr lang="en-US" sz="1200" b="0" i="0" kern="1200" dirty="0">
                <a:solidFill>
                  <a:schemeClr val="tx1"/>
                </a:solidFill>
                <a:effectLst/>
                <a:latin typeface="+mn-lt"/>
                <a:ea typeface="ＭＳ Ｐゴシック" charset="0"/>
                <a:cs typeface="ＭＳ Ｐゴシック" charset="0"/>
              </a:rPr>
              <a:t>Some of the disadvantages of the modular approach are:</a:t>
            </a:r>
          </a:p>
          <a:p>
            <a:r>
              <a:rPr lang="en-US" sz="1200" b="0" i="0" kern="1200" dirty="0">
                <a:solidFill>
                  <a:schemeClr val="tx1"/>
                </a:solidFill>
                <a:effectLst/>
                <a:latin typeface="+mn-lt"/>
                <a:ea typeface="ＭＳ Ｐゴシック" charset="0"/>
                <a:cs typeface="ＭＳ Ｐゴシック" charset="0"/>
              </a:rPr>
              <a:t>With more interfaces to pass through, the possibility of increased bugs exists (which implies more security holes).</a:t>
            </a:r>
          </a:p>
          <a:p>
            <a:r>
              <a:rPr lang="en-US" sz="1200" b="0" i="0" kern="1200" dirty="0">
                <a:solidFill>
                  <a:schemeClr val="tx1"/>
                </a:solidFill>
                <a:effectLst/>
                <a:latin typeface="+mn-lt"/>
                <a:ea typeface="ＭＳ Ｐゴシック" charset="0"/>
                <a:cs typeface="ＭＳ Ｐゴシック" charset="0"/>
              </a:rPr>
              <a:t>Maintaining modules can be confusing for some administrators when dealing with problems like symbol differences.</a:t>
            </a:r>
          </a:p>
          <a:p>
            <a:r>
              <a:rPr lang="en-US" sz="1200" b="0" i="0" kern="1200" dirty="0">
                <a:solidFill>
                  <a:schemeClr val="tx1"/>
                </a:solidFill>
                <a:effectLst/>
                <a:latin typeface="+mn-lt"/>
                <a:ea typeface="ＭＳ Ｐゴシック" charset="0"/>
                <a:cs typeface="ＭＳ Ｐゴシック" charset="0"/>
              </a:rPr>
              <a:t>Summary</a:t>
            </a:r>
          </a:p>
          <a:p>
            <a:r>
              <a:rPr lang="en-US" sz="1200" b="0" i="0" kern="1200" dirty="0">
                <a:solidFill>
                  <a:schemeClr val="tx1"/>
                </a:solidFill>
                <a:effectLst/>
                <a:latin typeface="+mn-lt"/>
                <a:ea typeface="ＭＳ Ｐゴシック" charset="0"/>
                <a:cs typeface="ＭＳ Ｐゴシック" charset="0"/>
              </a:rPr>
              <a:t>A great deal of the advantages and disadvantages of any given design are very much dependent upon the context of the system itself. To generalize and say the monolithic kernel is </a:t>
            </a:r>
            <a:r>
              <a:rPr lang="en-US" sz="1200" b="0" i="1" kern="1200" dirty="0">
                <a:solidFill>
                  <a:schemeClr val="tx1"/>
                </a:solidFill>
                <a:effectLst/>
                <a:latin typeface="+mn-lt"/>
                <a:ea typeface="ＭＳ Ｐゴシック" charset="0"/>
                <a:cs typeface="ＭＳ Ｐゴシック" charset="0"/>
              </a:rPr>
              <a:t>always</a:t>
            </a:r>
            <a:r>
              <a:rPr lang="en-US" sz="1200" b="0" i="0" kern="1200" dirty="0">
                <a:solidFill>
                  <a:schemeClr val="tx1"/>
                </a:solidFill>
                <a:effectLst/>
                <a:latin typeface="+mn-lt"/>
                <a:ea typeface="ＭＳ Ｐゴシック" charset="0"/>
                <a:cs typeface="ＭＳ Ｐゴシック" charset="0"/>
              </a:rPr>
              <a:t> faster than it's micro or modular counterpart is somewhat of a misnomer. There are many ways to illustrate it, one good way however is to look at tuning factors.</a:t>
            </a:r>
          </a:p>
          <a:p>
            <a:r>
              <a:rPr lang="en-US" sz="1200" b="0" i="0" kern="1200" dirty="0">
                <a:solidFill>
                  <a:schemeClr val="tx1"/>
                </a:solidFill>
                <a:effectLst/>
                <a:latin typeface="+mn-lt"/>
                <a:ea typeface="ＭＳ Ｐゴシック" charset="0"/>
                <a:cs typeface="ＭＳ Ｐゴシック" charset="0"/>
              </a:rPr>
              <a:t>A microkernel that is designed for a specific platform or device is only ever going to have what it needs to operate. A monolithic kernel, while initially loaded with subsystems that may not be needed can be tuned to a point where it is as fast or faster than the one that was specifically designed for the hardware, although more in a general sense.</a:t>
            </a:r>
          </a:p>
          <a:p>
            <a:r>
              <a:rPr lang="en-US" sz="1200" b="0" i="0" kern="1200" dirty="0">
                <a:solidFill>
                  <a:schemeClr val="tx1"/>
                </a:solidFill>
                <a:effectLst/>
                <a:latin typeface="+mn-lt"/>
                <a:ea typeface="ＭＳ Ｐゴシック" charset="0"/>
                <a:cs typeface="ＭＳ Ｐゴシック" charset="0"/>
              </a:rPr>
              <a:t>Another context to keep in mind is the purpose. Not all servers are general, even though they can be. A small web server for example does not necessarily need massive in machine redundancy. If it is small, it should be easy to duplicate on another system or even just restore quickly from backups. A database of medical records, however, is a completely different matter. If the product itself does not have clustering and failover capability or you cannot afford it, using a modular or microkernel servers based system might be a better option.</a:t>
            </a:r>
          </a:p>
          <a:p>
            <a:r>
              <a:rPr lang="en-US" sz="1200" b="0" i="0" kern="1200" dirty="0">
                <a:solidFill>
                  <a:schemeClr val="tx1"/>
                </a:solidFill>
                <a:effectLst/>
                <a:latin typeface="+mn-lt"/>
                <a:ea typeface="ＭＳ Ｐゴシック" charset="0"/>
                <a:cs typeface="ＭＳ Ｐゴシック" charset="0"/>
              </a:rPr>
              <a:t>In summary, there are lots of different kernel types and lots of different situations in which they can be employed. Hopefully the article has shed some light onto the types and a few of the arguments therein.</a:t>
            </a:r>
          </a:p>
          <a:p>
            <a:pPr lvl="0"/>
            <a:endParaRPr lang="en-US" dirty="0">
              <a:latin typeface="Helvetica" charset="0"/>
              <a:ea typeface="MS PGothic" charset="0"/>
            </a:endParaRPr>
          </a:p>
          <a:p>
            <a:pPr lvl="1"/>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7907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7384FE52-1E62-D74C-A4B2-00AF80B614EC}" type="slidenum">
              <a:rPr lang="en-US">
                <a:latin typeface="Times New Roman" charset="0"/>
              </a:rPr>
              <a:pPr/>
              <a:t>22</a:t>
            </a:fld>
            <a:endParaRPr lang="en-US">
              <a:latin typeface="Times New Roman"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sz="1200" b="0" i="0" kern="1200" dirty="0">
                <a:solidFill>
                  <a:schemeClr val="tx1"/>
                </a:solidFill>
                <a:effectLst/>
                <a:latin typeface="+mn-lt"/>
                <a:ea typeface="ＭＳ Ｐゴシック" charset="0"/>
                <a:cs typeface="ＭＳ Ｐゴシック" charset="0"/>
              </a:rPr>
              <a:t>In </a:t>
            </a:r>
            <a:r>
              <a:rPr lang="en-US" sz="1200" b="0" i="0" u="none" strike="noStrike" kern="1200" dirty="0">
                <a:solidFill>
                  <a:schemeClr val="tx1"/>
                </a:solidFill>
                <a:effectLst/>
                <a:latin typeface="+mn-lt"/>
                <a:ea typeface="ＭＳ Ｐゴシック" charset="0"/>
                <a:cs typeface="ＭＳ Ｐゴシック" charset="0"/>
                <a:hlinkClick r:id="rId3" tooltip="Computer science"/>
              </a:rPr>
              <a:t>computer science</a:t>
            </a:r>
            <a:r>
              <a:rPr lang="en-US" sz="1200" b="0" i="0" kern="1200" dirty="0">
                <a:solidFill>
                  <a:schemeClr val="tx1"/>
                </a:solidFill>
                <a:effectLst/>
                <a:latin typeface="+mn-lt"/>
                <a:ea typeface="ＭＳ Ｐゴシック" charset="0"/>
                <a:cs typeface="ＭＳ Ｐゴシック" charset="0"/>
              </a:rPr>
              <a:t>, a </a:t>
            </a:r>
            <a:r>
              <a:rPr lang="en-US" sz="1200" b="1" i="0" kern="1200" dirty="0">
                <a:solidFill>
                  <a:schemeClr val="tx1"/>
                </a:solidFill>
                <a:effectLst/>
                <a:latin typeface="+mn-lt"/>
                <a:ea typeface="ＭＳ Ｐゴシック" charset="0"/>
                <a:cs typeface="ＭＳ Ｐゴシック" charset="0"/>
              </a:rPr>
              <a:t>microkernel</a:t>
            </a:r>
            <a:r>
              <a:rPr lang="en-US" sz="1200" b="0" i="0" kern="1200" dirty="0">
                <a:solidFill>
                  <a:schemeClr val="tx1"/>
                </a:solidFill>
                <a:effectLst/>
                <a:latin typeface="+mn-lt"/>
                <a:ea typeface="ＭＳ Ｐゴシック" charset="0"/>
                <a:cs typeface="ＭＳ Ｐゴシック" charset="0"/>
              </a:rPr>
              <a:t> (also known as </a:t>
            </a:r>
            <a:r>
              <a:rPr lang="en-US" sz="1200" b="0" i="1" kern="1200" dirty="0">
                <a:solidFill>
                  <a:schemeClr val="tx1"/>
                </a:solidFill>
                <a:effectLst/>
                <a:latin typeface="+mn-lt"/>
                <a:ea typeface="ＭＳ Ｐゴシック" charset="0"/>
                <a:cs typeface="ＭＳ Ｐゴシック" charset="0"/>
              </a:rPr>
              <a:t>μ-kernel</a:t>
            </a:r>
            <a:r>
              <a:rPr lang="en-US" sz="1200" b="0" i="0" kern="1200" dirty="0">
                <a:solidFill>
                  <a:schemeClr val="tx1"/>
                </a:solidFill>
                <a:effectLst/>
                <a:latin typeface="+mn-lt"/>
                <a:ea typeface="ＭＳ Ｐゴシック" charset="0"/>
                <a:cs typeface="ＭＳ Ｐゴシック" charset="0"/>
              </a:rPr>
              <a:t>) is the near-minimum amount of </a:t>
            </a:r>
            <a:r>
              <a:rPr lang="en-US" sz="1200" b="0" i="0" u="none" strike="noStrike" kern="1200" dirty="0">
                <a:solidFill>
                  <a:schemeClr val="tx1"/>
                </a:solidFill>
                <a:effectLst/>
                <a:latin typeface="+mn-lt"/>
                <a:ea typeface="ＭＳ Ｐゴシック" charset="0"/>
                <a:cs typeface="ＭＳ Ｐゴシック" charset="0"/>
                <a:hlinkClick r:id="rId4" tooltip="Software"/>
              </a:rPr>
              <a:t>software</a:t>
            </a:r>
            <a:r>
              <a:rPr lang="en-US" sz="1200" b="0" i="0" kern="1200" dirty="0">
                <a:solidFill>
                  <a:schemeClr val="tx1"/>
                </a:solidFill>
                <a:effectLst/>
                <a:latin typeface="+mn-lt"/>
                <a:ea typeface="ＭＳ Ｐゴシック" charset="0"/>
                <a:cs typeface="ＭＳ Ｐゴシック" charset="0"/>
              </a:rPr>
              <a:t> that can provide the mechanisms needed to implement an </a:t>
            </a:r>
            <a:r>
              <a:rPr lang="en-US" sz="1200" b="0" i="0" u="none" strike="noStrike" kern="1200" dirty="0">
                <a:solidFill>
                  <a:schemeClr val="tx1"/>
                </a:solidFill>
                <a:effectLst/>
                <a:latin typeface="+mn-lt"/>
                <a:ea typeface="ＭＳ Ｐゴシック" charset="0"/>
                <a:cs typeface="ＭＳ Ｐゴシック" charset="0"/>
                <a:hlinkClick r:id="rId5" tooltip="Operating system"/>
              </a:rPr>
              <a:t>operating system</a:t>
            </a:r>
            <a:r>
              <a:rPr lang="en-US" sz="1200" b="0" i="0" kern="1200" dirty="0">
                <a:solidFill>
                  <a:schemeClr val="tx1"/>
                </a:solidFill>
                <a:effectLst/>
                <a:latin typeface="+mn-lt"/>
                <a:ea typeface="ＭＳ Ｐゴシック" charset="0"/>
                <a:cs typeface="ＭＳ Ｐゴシック" charset="0"/>
              </a:rPr>
              <a:t> (OS). These mechanisms include low-level </a:t>
            </a:r>
            <a:r>
              <a:rPr lang="en-US" sz="1200" b="0" i="0" u="none" strike="noStrike" kern="1200" dirty="0">
                <a:solidFill>
                  <a:schemeClr val="tx1"/>
                </a:solidFill>
                <a:effectLst/>
                <a:latin typeface="+mn-lt"/>
                <a:ea typeface="ＭＳ Ｐゴシック" charset="0"/>
                <a:cs typeface="ＭＳ Ｐゴシック" charset="0"/>
                <a:hlinkClick r:id="rId6" tooltip="Address space"/>
              </a:rPr>
              <a:t>address space</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management,</a:t>
            </a:r>
            <a:r>
              <a:rPr lang="en-US" sz="1200" b="0" i="0" u="none" strike="noStrike" kern="1200" dirty="0" err="1">
                <a:solidFill>
                  <a:schemeClr val="tx1"/>
                </a:solidFill>
                <a:effectLst/>
                <a:latin typeface="+mn-lt"/>
                <a:ea typeface="ＭＳ Ｐゴシック" charset="0"/>
                <a:cs typeface="ＭＳ Ｐゴシック" charset="0"/>
                <a:hlinkClick r:id="rId7" tooltip="Thread (computer science)"/>
              </a:rPr>
              <a:t>thread</a:t>
            </a:r>
            <a:r>
              <a:rPr lang="en-US" sz="1200" b="0" i="0" kern="1200" dirty="0">
                <a:solidFill>
                  <a:schemeClr val="tx1"/>
                </a:solidFill>
                <a:effectLst/>
                <a:latin typeface="+mn-lt"/>
                <a:ea typeface="ＭＳ Ｐゴシック" charset="0"/>
                <a:cs typeface="ＭＳ Ｐゴシック" charset="0"/>
              </a:rPr>
              <a:t> management, and </a:t>
            </a:r>
            <a:r>
              <a:rPr lang="en-US" sz="1200" b="0" i="0" u="none" strike="noStrike" kern="1200" dirty="0">
                <a:solidFill>
                  <a:schemeClr val="tx1"/>
                </a:solidFill>
                <a:effectLst/>
                <a:latin typeface="+mn-lt"/>
                <a:ea typeface="ＭＳ Ｐゴシック" charset="0"/>
                <a:cs typeface="ＭＳ Ｐゴシック" charset="0"/>
                <a:hlinkClick r:id="rId8" tooltip="Inter-process communication"/>
              </a:rPr>
              <a:t>inter-process communication</a:t>
            </a:r>
            <a:r>
              <a:rPr lang="en-US" sz="1200" b="0" i="0" kern="1200" dirty="0">
                <a:solidFill>
                  <a:schemeClr val="tx1"/>
                </a:solidFill>
                <a:effectLst/>
                <a:latin typeface="+mn-lt"/>
                <a:ea typeface="ＭＳ Ｐゴシック" charset="0"/>
                <a:cs typeface="ＭＳ Ｐゴシック" charset="0"/>
              </a:rPr>
              <a:t> (IPC).</a:t>
            </a:r>
            <a:endParaRPr lang="en-US" dirty="0">
              <a:latin typeface="Helvetica" charset="0"/>
              <a:ea typeface="MS PGothic" charset="0"/>
            </a:endParaRPr>
          </a:p>
          <a:p>
            <a:endParaRPr lang="en-US" dirty="0">
              <a:latin typeface="Helvetica" charset="0"/>
              <a:ea typeface="MS PGothic" charset="0"/>
            </a:endParaRPr>
          </a:p>
          <a:p>
            <a:r>
              <a:rPr lang="en-US" dirty="0">
                <a:latin typeface="Helvetica" charset="0"/>
                <a:ea typeface="MS PGothic" charset="0"/>
              </a:rPr>
              <a:t>Moves as much from the kernel into user space</a:t>
            </a:r>
          </a:p>
          <a:p>
            <a:r>
              <a:rPr lang="en-US" b="1" dirty="0">
                <a:solidFill>
                  <a:srgbClr val="3366FF"/>
                </a:solidFill>
                <a:latin typeface="Helvetica" charset="0"/>
                <a:ea typeface="MS PGothic" charset="0"/>
              </a:rPr>
              <a:t>Mach </a:t>
            </a:r>
            <a:r>
              <a:rPr lang="en-US" dirty="0">
                <a:latin typeface="Helvetica" charset="0"/>
                <a:ea typeface="MS PGothic" charset="0"/>
              </a:rPr>
              <a:t>example of </a:t>
            </a:r>
            <a:r>
              <a:rPr lang="en-US" b="1" dirty="0">
                <a:solidFill>
                  <a:srgbClr val="3366FF"/>
                </a:solidFill>
                <a:latin typeface="Helvetica" charset="0"/>
                <a:ea typeface="MS PGothic" charset="0"/>
              </a:rPr>
              <a:t>microkernel</a:t>
            </a:r>
          </a:p>
          <a:p>
            <a:pPr lvl="1"/>
            <a:r>
              <a:rPr lang="en-US" dirty="0">
                <a:latin typeface="Helvetica" charset="0"/>
                <a:ea typeface="MS PGothic" charset="0"/>
              </a:rPr>
              <a:t>Mac OS X kernel (</a:t>
            </a:r>
            <a:r>
              <a:rPr lang="en-US" b="1" dirty="0">
                <a:solidFill>
                  <a:srgbClr val="3366FF"/>
                </a:solidFill>
                <a:latin typeface="Helvetica" charset="0"/>
                <a:ea typeface="MS PGothic" charset="0"/>
              </a:rPr>
              <a:t>Darwin</a:t>
            </a:r>
            <a:r>
              <a:rPr lang="en-US" dirty="0">
                <a:latin typeface="Helvetica" charset="0"/>
                <a:ea typeface="MS PGothic" charset="0"/>
              </a:rPr>
              <a:t>) partly based on Mach</a:t>
            </a:r>
            <a:endParaRPr lang="en-US" sz="800" dirty="0">
              <a:latin typeface="Helvetica" charset="0"/>
              <a:ea typeface="MS PGothic" charset="0"/>
            </a:endParaRPr>
          </a:p>
          <a:p>
            <a:r>
              <a:rPr lang="en-US" dirty="0">
                <a:latin typeface="Helvetica" charset="0"/>
                <a:ea typeface="MS PGothic" charset="0"/>
              </a:rPr>
              <a:t>Communication takes place between user modules using </a:t>
            </a:r>
            <a:r>
              <a:rPr lang="en-US" b="1" dirty="0">
                <a:solidFill>
                  <a:srgbClr val="3366FF"/>
                </a:solidFill>
                <a:latin typeface="Helvetica" charset="0"/>
                <a:ea typeface="MS PGothic" charset="0"/>
              </a:rPr>
              <a:t>message passing</a:t>
            </a:r>
            <a:endParaRPr lang="en-US" sz="800" dirty="0">
              <a:latin typeface="Helvetica" charset="0"/>
              <a:ea typeface="MS PGothic" charset="0"/>
            </a:endParaRPr>
          </a:p>
          <a:p>
            <a:r>
              <a:rPr lang="en-US" b="1" dirty="0">
                <a:latin typeface="Helvetica" charset="0"/>
                <a:ea typeface="MS PGothic" charset="0"/>
              </a:rPr>
              <a:t>Benefits:</a:t>
            </a:r>
          </a:p>
          <a:p>
            <a:pPr lvl="1"/>
            <a:r>
              <a:rPr lang="en-US" dirty="0">
                <a:latin typeface="Helvetica" charset="0"/>
                <a:ea typeface="MS PGothic" charset="0"/>
              </a:rPr>
              <a:t>Easier to extend a microkernel</a:t>
            </a:r>
          </a:p>
          <a:p>
            <a:pPr lvl="1"/>
            <a:r>
              <a:rPr lang="en-US" dirty="0">
                <a:latin typeface="Helvetica" charset="0"/>
                <a:ea typeface="MS PGothic" charset="0"/>
              </a:rPr>
              <a:t>Easier to port the operating system to new architectures</a:t>
            </a:r>
          </a:p>
          <a:p>
            <a:pPr lvl="1"/>
            <a:r>
              <a:rPr lang="en-US" dirty="0">
                <a:latin typeface="Helvetica" charset="0"/>
                <a:ea typeface="MS PGothic" charset="0"/>
              </a:rPr>
              <a:t>More reliable (less code is running in kernel mode)</a:t>
            </a:r>
          </a:p>
          <a:p>
            <a:pPr lvl="1"/>
            <a:r>
              <a:rPr lang="en-US" dirty="0">
                <a:latin typeface="Helvetica" charset="0"/>
                <a:ea typeface="MS PGothic" charset="0"/>
              </a:rPr>
              <a:t>More secure</a:t>
            </a:r>
            <a:endParaRPr lang="en-US" sz="800" dirty="0">
              <a:latin typeface="Helvetica" charset="0"/>
              <a:ea typeface="MS PGothic" charset="0"/>
            </a:endParaRPr>
          </a:p>
          <a:p>
            <a:r>
              <a:rPr lang="en-US" b="1" dirty="0">
                <a:latin typeface="Helvetica" charset="0"/>
                <a:ea typeface="MS PGothic" charset="0"/>
              </a:rPr>
              <a:t>Detriments:</a:t>
            </a:r>
          </a:p>
          <a:p>
            <a:pPr lvl="1"/>
            <a:r>
              <a:rPr lang="en-US" dirty="0">
                <a:latin typeface="Helvetica" charset="0"/>
                <a:ea typeface="MS PGothic" charset="0"/>
              </a:rPr>
              <a:t>Performance overhead of user space to kernel space communication</a:t>
            </a:r>
          </a:p>
          <a:p>
            <a:endParaRPr lang="en-US" dirty="0">
              <a:ea typeface="MS PGothic" charset="0"/>
            </a:endParaRPr>
          </a:p>
        </p:txBody>
      </p:sp>
    </p:spTree>
    <p:extLst>
      <p:ext uri="{BB962C8B-B14F-4D97-AF65-F5344CB8AC3E}">
        <p14:creationId xmlns:p14="http://schemas.microsoft.com/office/powerpoint/2010/main" val="115441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3</a:t>
            </a:fld>
            <a:endParaRPr lang="en-US"/>
          </a:p>
        </p:txBody>
      </p:sp>
    </p:spTree>
    <p:extLst>
      <p:ext uri="{BB962C8B-B14F-4D97-AF65-F5344CB8AC3E}">
        <p14:creationId xmlns:p14="http://schemas.microsoft.com/office/powerpoint/2010/main" val="1038733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7384FE52-1E62-D74C-A4B2-00AF80B614EC}" type="slidenum">
              <a:rPr lang="en-US">
                <a:latin typeface="Times New Roman" charset="0"/>
              </a:rPr>
              <a:pPr/>
              <a:t>23</a:t>
            </a:fld>
            <a:endParaRPr lang="en-US">
              <a:latin typeface="Times New Roman" charset="0"/>
            </a:endParaRPr>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endParaRPr>
          </a:p>
        </p:txBody>
      </p:sp>
    </p:spTree>
    <p:extLst>
      <p:ext uri="{BB962C8B-B14F-4D97-AF65-F5344CB8AC3E}">
        <p14:creationId xmlns:p14="http://schemas.microsoft.com/office/powerpoint/2010/main" val="1896142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A20093CD-5DFF-D844-A5FE-8403173F84A7}" type="slidenum">
              <a:rPr lang="en-US">
                <a:latin typeface="Times New Roman" charset="0"/>
              </a:rPr>
              <a:pPr/>
              <a:t>24</a:t>
            </a:fld>
            <a:endParaRPr lang="en-US">
              <a:latin typeface="Times New Roman"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Helvetica" charset="0"/>
                <a:ea typeface="MS PGothic" charset="0"/>
              </a:rPr>
              <a:t>Most modern operating systems are actually not one pure model</a:t>
            </a:r>
          </a:p>
          <a:p>
            <a:pPr lvl="1"/>
            <a:r>
              <a:rPr lang="en-US" dirty="0">
                <a:latin typeface="Helvetica" charset="0"/>
                <a:ea typeface="MS PGothic" charset="0"/>
              </a:rPr>
              <a:t>Hybrid combines multiple approaches to address performance, security, usability needs</a:t>
            </a:r>
          </a:p>
          <a:p>
            <a:pPr lvl="1"/>
            <a:r>
              <a:rPr lang="en-US" dirty="0">
                <a:latin typeface="Helvetica" charset="0"/>
                <a:ea typeface="MS PGothic" charset="0"/>
              </a:rPr>
              <a:t>Linux and Solaris kernels in kernel address space, so monolithic, plus modular for dynamic loading of functionality</a:t>
            </a:r>
          </a:p>
          <a:p>
            <a:pPr lvl="1"/>
            <a:r>
              <a:rPr lang="en-US" dirty="0">
                <a:latin typeface="Helvetica" charset="0"/>
                <a:ea typeface="MS PGothic" charset="0"/>
              </a:rPr>
              <a:t>Windows mostly monolithic, plus microkernel for different subsystem </a:t>
            </a:r>
            <a:r>
              <a:rPr lang="en-US" b="1" i="1" dirty="0">
                <a:latin typeface="Helvetica" charset="0"/>
                <a:ea typeface="MS PGothic" charset="0"/>
              </a:rPr>
              <a:t>personalities</a:t>
            </a:r>
          </a:p>
          <a:p>
            <a:r>
              <a:rPr lang="en-US" dirty="0">
                <a:latin typeface="Helvetica" charset="0"/>
                <a:ea typeface="MS PGothic" charset="0"/>
              </a:rPr>
              <a:t>Apple Mac OS X hybrid, layered, </a:t>
            </a:r>
            <a:r>
              <a:rPr lang="en-US" b="1" dirty="0">
                <a:solidFill>
                  <a:srgbClr val="3366FF"/>
                </a:solidFill>
                <a:latin typeface="Helvetica" charset="0"/>
                <a:ea typeface="MS PGothic" charset="0"/>
              </a:rPr>
              <a:t>Aqua</a:t>
            </a:r>
            <a:r>
              <a:rPr lang="en-US" dirty="0">
                <a:latin typeface="Helvetica" charset="0"/>
                <a:ea typeface="MS PGothic" charset="0"/>
              </a:rPr>
              <a:t> UI plus </a:t>
            </a:r>
            <a:r>
              <a:rPr lang="en-US" b="1" dirty="0">
                <a:solidFill>
                  <a:srgbClr val="3366FF"/>
                </a:solidFill>
                <a:latin typeface="Helvetica" charset="0"/>
                <a:ea typeface="MS PGothic" charset="0"/>
              </a:rPr>
              <a:t>Cocoa</a:t>
            </a:r>
            <a:r>
              <a:rPr lang="en-US" dirty="0">
                <a:latin typeface="Helvetica" charset="0"/>
                <a:ea typeface="MS PGothic" charset="0"/>
              </a:rPr>
              <a:t> programming environment</a:t>
            </a:r>
          </a:p>
          <a:p>
            <a:pPr lvl="1"/>
            <a:r>
              <a:rPr lang="en-US" dirty="0">
                <a:latin typeface="Helvetica" charset="0"/>
                <a:ea typeface="MS PGothic" charset="0"/>
              </a:rPr>
              <a:t>Below is kernel consisting of Mach microkernel and BSD Unix parts, plus I/O kit and dynamically loadable modules (called </a:t>
            </a:r>
            <a:r>
              <a:rPr lang="en-US" b="1" dirty="0">
                <a:solidFill>
                  <a:srgbClr val="3366FF"/>
                </a:solidFill>
                <a:latin typeface="Helvetica" charset="0"/>
                <a:ea typeface="MS PGothic" charset="0"/>
              </a:rPr>
              <a:t>kernel extensions</a:t>
            </a:r>
            <a:r>
              <a:rPr lang="en-US" dirty="0">
                <a:latin typeface="Helvetica" charset="0"/>
                <a:ea typeface="MS PGothic" charset="0"/>
              </a:rPr>
              <a:t>)</a:t>
            </a:r>
          </a:p>
          <a:p>
            <a:endParaRPr lang="en-US" dirty="0">
              <a:ea typeface="MS PGothic" charset="0"/>
            </a:endParaRPr>
          </a:p>
        </p:txBody>
      </p:sp>
    </p:spTree>
    <p:extLst>
      <p:ext uri="{BB962C8B-B14F-4D97-AF65-F5344CB8AC3E}">
        <p14:creationId xmlns:p14="http://schemas.microsoft.com/office/powerpoint/2010/main" val="195509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EA49B0A8-1386-1343-B831-1E7C00E46909}" type="slidenum">
              <a:rPr lang="en-US">
                <a:latin typeface="Times New Roman" charset="0"/>
              </a:rPr>
              <a:pPr/>
              <a:t>26</a:t>
            </a:fld>
            <a:endParaRPr lang="en-US">
              <a:latin typeface="Times New Roman" charset="0"/>
            </a:endParaRPr>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Helvetica" charset="0"/>
                <a:ea typeface="MS PGothic" charset="0"/>
              </a:rPr>
              <a:t>Apple mobile OS for </a:t>
            </a:r>
            <a:r>
              <a:rPr lang="en-US" b="1" i="1" dirty="0">
                <a:latin typeface="Helvetica" charset="0"/>
                <a:ea typeface="MS PGothic" charset="0"/>
              </a:rPr>
              <a:t>iPhone</a:t>
            </a:r>
            <a:r>
              <a:rPr lang="en-US" dirty="0">
                <a:latin typeface="Helvetica" charset="0"/>
                <a:ea typeface="MS PGothic" charset="0"/>
              </a:rPr>
              <a:t>, </a:t>
            </a:r>
            <a:r>
              <a:rPr lang="en-US" b="1" i="1" dirty="0">
                <a:latin typeface="Helvetica" charset="0"/>
                <a:ea typeface="MS PGothic" charset="0"/>
              </a:rPr>
              <a:t>iPad</a:t>
            </a:r>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590784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399D97DA-259B-B744-99F9-9DB012AF852E}" type="slidenum">
              <a:rPr lang="en-US">
                <a:latin typeface="Times New Roman" charset="0"/>
              </a:rPr>
              <a:pPr/>
              <a:t>27</a:t>
            </a:fld>
            <a:endParaRPr lang="en-US">
              <a:latin typeface="Times New Roman" charset="0"/>
            </a:endParaRPr>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latin typeface="Helvetica" charset="0"/>
                <a:ea typeface="MS PGothic" charset="0"/>
              </a:rPr>
              <a:t>Developed by Open Handset Alliance (mostly Google)</a:t>
            </a:r>
          </a:p>
          <a:p>
            <a:pPr lvl="1"/>
            <a:r>
              <a:rPr lang="en-US" dirty="0">
                <a:latin typeface="Helvetica" charset="0"/>
                <a:ea typeface="MS PGothic" charset="0"/>
              </a:rPr>
              <a:t>Open Source</a:t>
            </a:r>
          </a:p>
          <a:p>
            <a:r>
              <a:rPr lang="en-US" dirty="0">
                <a:latin typeface="Helvetica" charset="0"/>
                <a:ea typeface="MS PGothic" charset="0"/>
              </a:rPr>
              <a:t>Similar stack to IOS</a:t>
            </a:r>
          </a:p>
          <a:p>
            <a:r>
              <a:rPr lang="en-US" dirty="0">
                <a:latin typeface="Helvetica" charset="0"/>
                <a:ea typeface="MS PGothic" charset="0"/>
              </a:rPr>
              <a:t>Based on Linux kernel but modified</a:t>
            </a:r>
          </a:p>
          <a:p>
            <a:pPr lvl="1"/>
            <a:r>
              <a:rPr lang="en-US" dirty="0">
                <a:latin typeface="Helvetica" charset="0"/>
                <a:ea typeface="MS PGothic" charset="0"/>
              </a:rPr>
              <a:t>Provides process, memory, device-driver management</a:t>
            </a:r>
          </a:p>
          <a:p>
            <a:pPr lvl="1"/>
            <a:r>
              <a:rPr lang="en-US" dirty="0">
                <a:latin typeface="Helvetica" charset="0"/>
                <a:ea typeface="MS PGothic" charset="0"/>
              </a:rPr>
              <a:t>Adds power management </a:t>
            </a:r>
          </a:p>
          <a:p>
            <a:r>
              <a:rPr lang="en-US" dirty="0">
                <a:latin typeface="Helvetica" charset="0"/>
                <a:ea typeface="MS PGothic" charset="0"/>
              </a:rPr>
              <a:t>Runtime environment includes core set of libraries and </a:t>
            </a:r>
            <a:r>
              <a:rPr lang="en-US" dirty="0" err="1">
                <a:latin typeface="Helvetica" charset="0"/>
                <a:ea typeface="MS PGothic" charset="0"/>
              </a:rPr>
              <a:t>Dalvik</a:t>
            </a:r>
            <a:r>
              <a:rPr lang="en-US" dirty="0">
                <a:latin typeface="Helvetica" charset="0"/>
                <a:ea typeface="MS PGothic" charset="0"/>
              </a:rPr>
              <a:t> virtual machine</a:t>
            </a:r>
          </a:p>
          <a:p>
            <a:pPr lvl="1"/>
            <a:r>
              <a:rPr lang="en-US" dirty="0">
                <a:latin typeface="Helvetica" charset="0"/>
                <a:ea typeface="MS PGothic" charset="0"/>
              </a:rPr>
              <a:t>Apps developed in Java plus Android API</a:t>
            </a:r>
          </a:p>
          <a:p>
            <a:pPr lvl="2"/>
            <a:r>
              <a:rPr lang="en-US" dirty="0">
                <a:latin typeface="Helvetica" charset="0"/>
                <a:ea typeface="MS PGothic" charset="0"/>
              </a:rPr>
              <a:t>Java class files compiled to Java bytecode then translated to executable than runs in </a:t>
            </a:r>
            <a:r>
              <a:rPr lang="en-US" dirty="0" err="1">
                <a:latin typeface="Helvetica" charset="0"/>
                <a:ea typeface="MS PGothic" charset="0"/>
              </a:rPr>
              <a:t>Dalvik</a:t>
            </a:r>
            <a:r>
              <a:rPr lang="en-US" dirty="0">
                <a:latin typeface="Helvetica" charset="0"/>
                <a:ea typeface="MS PGothic" charset="0"/>
              </a:rPr>
              <a:t> VM</a:t>
            </a:r>
          </a:p>
          <a:p>
            <a:r>
              <a:rPr lang="en-US" dirty="0">
                <a:latin typeface="Helvetica" charset="0"/>
                <a:ea typeface="MS PGothic" charset="0"/>
              </a:rPr>
              <a:t>Libraries include frameworks for web browser (</a:t>
            </a:r>
            <a:r>
              <a:rPr lang="en-US" dirty="0" err="1">
                <a:latin typeface="Helvetica" charset="0"/>
                <a:ea typeface="MS PGothic" charset="0"/>
              </a:rPr>
              <a:t>webkit</a:t>
            </a:r>
            <a:r>
              <a:rPr lang="en-US" dirty="0">
                <a:latin typeface="Helvetica" charset="0"/>
                <a:ea typeface="MS PGothic" charset="0"/>
              </a:rPr>
              <a:t>), database (SQLite), multimedia, smaller </a:t>
            </a:r>
            <a:r>
              <a:rPr lang="en-US" dirty="0" err="1">
                <a:latin typeface="Helvetica" charset="0"/>
                <a:ea typeface="MS PGothic" charset="0"/>
              </a:rPr>
              <a:t>libc</a:t>
            </a:r>
            <a:endParaRPr lang="en-US"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50483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25A137-AA7B-6040-BEE2-8CA520FC8CED}" type="slidenum">
              <a:rPr lang="en-US" smtClean="0"/>
              <a:pPr>
                <a:defRPr/>
              </a:pPr>
              <a:t>5</a:t>
            </a:fld>
            <a:endParaRPr lang="en-US"/>
          </a:p>
        </p:txBody>
      </p:sp>
    </p:spTree>
    <p:extLst>
      <p:ext uri="{BB962C8B-B14F-4D97-AF65-F5344CB8AC3E}">
        <p14:creationId xmlns:p14="http://schemas.microsoft.com/office/powerpoint/2010/main" val="101590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428625" y="684213"/>
            <a:ext cx="6078538" cy="3419475"/>
          </a:xfrm>
          <a:ln/>
        </p:spPr>
      </p:sp>
      <p:sp>
        <p:nvSpPr>
          <p:cNvPr id="66563" name="Rectangle 3"/>
          <p:cNvSpPr>
            <a:spLocks noGrp="1" noChangeArrowheads="1"/>
          </p:cNvSpPr>
          <p:nvPr>
            <p:ph type="body" idx="1"/>
          </p:nvPr>
        </p:nvSpPr>
        <p:spPr>
          <a:xfrm>
            <a:off x="694220" y="4331958"/>
            <a:ext cx="5547360" cy="41030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2438" tIns="46219" rIns="92438" bIns="46219" anchor="t"/>
          <a:lstStyle/>
          <a:p>
            <a:r>
              <a:rPr lang="en-US" dirty="0">
                <a:latin typeface="Calibri"/>
                <a:ea typeface="MS PGothic" charset="0"/>
                <a:cs typeface="Calibri"/>
              </a:rPr>
              <a:t>Under utilized CPU time</a:t>
            </a:r>
          </a:p>
          <a:p>
            <a:pPr marL="0" indent="0">
              <a:buNone/>
            </a:pPr>
            <a:endParaRPr lang="en-US" dirty="0">
              <a:latin typeface="Calibri"/>
              <a:ea typeface="MS PGothic" charset="0"/>
              <a:cs typeface="Calibri"/>
            </a:endParaRPr>
          </a:p>
          <a:p>
            <a:r>
              <a:rPr lang="en-US" dirty="0">
                <a:latin typeface="Calibri"/>
                <a:ea typeface="MS PGothic" charset="0"/>
                <a:cs typeface="Calibri"/>
              </a:rPr>
              <a:t>Non-interactivity of users with running jobs</a:t>
            </a:r>
            <a:endParaRPr lang="en-US" dirty="0">
              <a:ea typeface="MS PGothic" charset="0"/>
            </a:endParaRPr>
          </a:p>
        </p:txBody>
      </p:sp>
    </p:spTree>
    <p:extLst>
      <p:ext uri="{BB962C8B-B14F-4D97-AF65-F5344CB8AC3E}">
        <p14:creationId xmlns:p14="http://schemas.microsoft.com/office/powerpoint/2010/main" val="421662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84213"/>
            <a:ext cx="6076950" cy="3419475"/>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inefficiency is not necessary. We know that there must be enough</a:t>
            </a:r>
          </a:p>
          <a:p>
            <a:r>
              <a:rPr lang="en-US" sz="1200" kern="1200" baseline="0" dirty="0">
                <a:solidFill>
                  <a:schemeClr val="tx1"/>
                </a:solidFill>
                <a:latin typeface="+mn-lt"/>
                <a:ea typeface="+mn-ea"/>
                <a:cs typeface="+mn-cs"/>
              </a:rPr>
              <a:t>memory to hold the OS (resident monitor) and one user program. Suppose that</a:t>
            </a:r>
          </a:p>
          <a:p>
            <a:r>
              <a:rPr lang="en-US" sz="1200" kern="1200" baseline="0" dirty="0">
                <a:solidFill>
                  <a:schemeClr val="tx1"/>
                </a:solidFill>
                <a:latin typeface="+mn-lt"/>
                <a:ea typeface="+mn-ea"/>
                <a:cs typeface="+mn-cs"/>
              </a:rPr>
              <a:t>there is room for the OS and two user programs. When one job needs to wait for</a:t>
            </a:r>
          </a:p>
          <a:p>
            <a:r>
              <a:rPr lang="en-US" sz="1200" kern="1200" baseline="0" dirty="0">
                <a:solidFill>
                  <a:schemeClr val="tx1"/>
                </a:solidFill>
                <a:latin typeface="+mn-lt"/>
                <a:ea typeface="+mn-ea"/>
                <a:cs typeface="+mn-cs"/>
              </a:rPr>
              <a:t>I/O, the processor can switch to the other job, which is likely not waiting for I/O.</a:t>
            </a:r>
          </a:p>
          <a:p>
            <a:endParaRPr lang="en-US" sz="1200" kern="1200" baseline="0" dirty="0">
              <a:solidFill>
                <a:schemeClr val="tx1"/>
              </a:solidFill>
              <a:latin typeface="+mn-lt"/>
              <a:ea typeface="+mn-ea"/>
              <a:cs typeface="+mn-cs"/>
            </a:endParaRPr>
          </a:p>
          <a:p>
            <a:pPr>
              <a:lnSpc>
                <a:spcPct val="90000"/>
              </a:lnSpc>
            </a:pPr>
            <a:r>
              <a:rPr lang="en-US" b="1" dirty="0">
                <a:solidFill>
                  <a:srgbClr val="3366FF"/>
                </a:solidFill>
                <a:latin typeface="Calibri"/>
                <a:ea typeface="MS PGothic" charset="0"/>
                <a:cs typeface="Calibri"/>
              </a:rPr>
              <a:t>Multiprogramming</a:t>
            </a:r>
            <a:r>
              <a:rPr lang="en-US" sz="1600" dirty="0">
                <a:latin typeface="Calibri"/>
                <a:ea typeface="MS PGothic" charset="0"/>
                <a:cs typeface="Calibri"/>
              </a:rPr>
              <a:t> (</a:t>
            </a:r>
            <a:r>
              <a:rPr lang="en-US" b="1" dirty="0">
                <a:solidFill>
                  <a:srgbClr val="3366FF"/>
                </a:solidFill>
                <a:latin typeface="Calibri"/>
                <a:ea typeface="MS PGothic" charset="0"/>
                <a:cs typeface="Calibri"/>
              </a:rPr>
              <a:t>Batch system</a:t>
            </a:r>
            <a:r>
              <a:rPr lang="en-US" sz="1600" dirty="0">
                <a:latin typeface="Calibri"/>
                <a:ea typeface="MS PGothic" charset="0"/>
                <a:cs typeface="Calibri"/>
              </a:rPr>
              <a:t>) needed for efficiency</a:t>
            </a:r>
          </a:p>
          <a:p>
            <a:pPr lvl="1">
              <a:lnSpc>
                <a:spcPct val="90000"/>
              </a:lnSpc>
            </a:pPr>
            <a:r>
              <a:rPr lang="en-US" sz="1600" dirty="0">
                <a:latin typeface="Calibri"/>
                <a:ea typeface="MS PGothic" charset="0"/>
                <a:cs typeface="Calibri"/>
              </a:rPr>
              <a:t>Single user cannot keep CPU and I/O devices busy at all times</a:t>
            </a:r>
          </a:p>
          <a:p>
            <a:pPr lvl="1">
              <a:lnSpc>
                <a:spcPct val="90000"/>
              </a:lnSpc>
            </a:pPr>
            <a:r>
              <a:rPr lang="en-US" sz="1600" dirty="0">
                <a:latin typeface="Calibri"/>
                <a:ea typeface="MS PGothic" charset="0"/>
                <a:cs typeface="Calibri"/>
              </a:rPr>
              <a:t>Multiprogramming organizes jobs (code and data) so CPU always has one to execute</a:t>
            </a:r>
          </a:p>
          <a:p>
            <a:pPr lvl="1">
              <a:lnSpc>
                <a:spcPct val="90000"/>
              </a:lnSpc>
            </a:pPr>
            <a:r>
              <a:rPr lang="en-US" sz="1600" dirty="0">
                <a:latin typeface="Calibri"/>
                <a:ea typeface="MS PGothic" charset="0"/>
                <a:cs typeface="Calibri"/>
              </a:rPr>
              <a:t>A subset of total jobs in system is kept in memory</a:t>
            </a:r>
          </a:p>
          <a:p>
            <a:pPr lvl="1">
              <a:lnSpc>
                <a:spcPct val="90000"/>
              </a:lnSpc>
            </a:pPr>
            <a:r>
              <a:rPr lang="en-US" sz="1600" dirty="0">
                <a:latin typeface="Calibri"/>
                <a:ea typeface="MS PGothic" charset="0"/>
                <a:cs typeface="Calibri"/>
              </a:rPr>
              <a:t>One job selected and run via </a:t>
            </a:r>
            <a:r>
              <a:rPr lang="en-US" b="1" dirty="0">
                <a:solidFill>
                  <a:srgbClr val="3366FF"/>
                </a:solidFill>
                <a:latin typeface="Calibri"/>
                <a:ea typeface="MS PGothic" charset="0"/>
                <a:cs typeface="Calibri"/>
              </a:rPr>
              <a:t>job scheduling</a:t>
            </a:r>
          </a:p>
          <a:p>
            <a:pPr lvl="1">
              <a:lnSpc>
                <a:spcPct val="90000"/>
              </a:lnSpc>
            </a:pPr>
            <a:r>
              <a:rPr lang="en-US" sz="1600" dirty="0">
                <a:latin typeface="Calibri"/>
                <a:ea typeface="MS PGothic" charset="0"/>
                <a:cs typeface="Calibri"/>
              </a:rPr>
              <a:t>When it has to wait (for I/O for example), OS switches to another job</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val="729266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0438" tIns="44425" rIns="90438" bIns="44425" numCol="1" anchor="t" anchorCtr="0" compatLnSpc="1">
            <a:prstTxWarp prst="textNoShape">
              <a:avLst/>
            </a:prstTxWarp>
          </a:bodyPr>
          <a:lstStyle/>
          <a:p>
            <a:pPr eaLnBrk="1" hangingPunct="1"/>
            <a:r>
              <a:rPr lang="en-US" altLang="zh-CN" dirty="0">
                <a:latin typeface="Calibri" charset="0"/>
                <a:ea typeface="SimSun" charset="0"/>
                <a:cs typeface="SimSun" charset="0"/>
              </a:rPr>
              <a:t>My Story: </a:t>
            </a:r>
            <a:r>
              <a:rPr lang="en-US" altLang="zh-CN" dirty="0" err="1">
                <a:latin typeface="Calibri" charset="0"/>
                <a:ea typeface="SimSun" charset="0"/>
                <a:cs typeface="SimSun" charset="0"/>
              </a:rPr>
              <a:t>InfoSys</a:t>
            </a:r>
            <a:r>
              <a:rPr lang="en-US" altLang="zh-CN" baseline="0" dirty="0">
                <a:latin typeface="Calibri" charset="0"/>
                <a:ea typeface="SimSun" charset="0"/>
                <a:cs typeface="SimSun" charset="0"/>
              </a:rPr>
              <a:t> first business trip. Ask an embarrassing question: Why </a:t>
            </a:r>
            <a:r>
              <a:rPr lang="en-US" altLang="zh-CN" baseline="0" dirty="0" err="1">
                <a:latin typeface="Calibri" charset="0"/>
                <a:ea typeface="SimSun" charset="0"/>
                <a:cs typeface="SimSun" charset="0"/>
              </a:rPr>
              <a:t>InfoSys</a:t>
            </a:r>
            <a:r>
              <a:rPr lang="en-US" altLang="zh-CN" baseline="0" dirty="0">
                <a:latin typeface="Calibri" charset="0"/>
                <a:ea typeface="SimSun" charset="0"/>
                <a:cs typeface="SimSun" charset="0"/>
              </a:rPr>
              <a:t> application is running on Linux rather than Windows?</a:t>
            </a:r>
          </a:p>
          <a:p>
            <a:pPr eaLnBrk="1" hangingPunct="1"/>
            <a:r>
              <a:rPr lang="en-US" altLang="zh-CN" baseline="0" dirty="0">
                <a:latin typeface="Calibri" charset="0"/>
                <a:ea typeface="SimSun" charset="0"/>
                <a:cs typeface="SimSun" charset="0"/>
              </a:rPr>
              <a:t>Manager replied – Linux is fast.</a:t>
            </a:r>
          </a:p>
          <a:p>
            <a:pPr eaLnBrk="1" hangingPunct="1"/>
            <a:r>
              <a:rPr lang="en-US" altLang="zh-CN" baseline="0" dirty="0">
                <a:latin typeface="Calibri" charset="0"/>
                <a:ea typeface="SimSun" charset="0"/>
                <a:cs typeface="SimSun" charset="0"/>
              </a:rPr>
              <a:t> </a:t>
            </a:r>
            <a:endParaRPr lang="en-US" altLang="zh-CN" dirty="0">
              <a:latin typeface="Calibri" charset="0"/>
              <a:ea typeface="SimSun" charset="0"/>
              <a:cs typeface="SimSun" charset="0"/>
            </a:endParaRPr>
          </a:p>
          <a:p>
            <a:pPr eaLnBrk="1" hangingPunct="1"/>
            <a:r>
              <a:rPr lang="en-US" altLang="zh-CN" dirty="0">
                <a:latin typeface="Calibri" charset="0"/>
                <a:ea typeface="SimSun" charset="0"/>
                <a:cs typeface="SimSun" charset="0"/>
              </a:rPr>
              <a:t>Lec02b: 42</a:t>
            </a:r>
            <a:r>
              <a:rPr lang="en-US" altLang="zh-CN" baseline="0" dirty="0">
                <a:latin typeface="Calibri" charset="0"/>
                <a:ea typeface="SimSun" charset="0"/>
                <a:cs typeface="SimSun" charset="0"/>
              </a:rPr>
              <a:t> Minutes Slides 1-18 and 24</a:t>
            </a:r>
          </a:p>
          <a:p>
            <a:pPr eaLnBrk="1" hangingPunct="1"/>
            <a:r>
              <a:rPr lang="en-US" altLang="zh-CN" baseline="0" dirty="0">
                <a:latin typeface="Calibri" charset="0"/>
                <a:ea typeface="SimSun" charset="0"/>
                <a:cs typeface="SimSun" charset="0"/>
              </a:rPr>
              <a:t>Cont. 19-23 to be covered in Lec02c</a:t>
            </a:r>
            <a:endParaRPr lang="en-US" altLang="zh-CN" dirty="0">
              <a:latin typeface="Calibri" charset="0"/>
              <a:ea typeface="SimSun" charset="0"/>
              <a:cs typeface="SimSun" charset="0"/>
            </a:endParaRPr>
          </a:p>
        </p:txBody>
      </p:sp>
      <p:sp>
        <p:nvSpPr>
          <p:cNvPr id="7170" name="Rectangle 3"/>
          <p:cNvSpPr>
            <a:spLocks noGrp="1" noRot="1" noChangeAspect="1" noTextEdit="1"/>
          </p:cNvSpPr>
          <p:nvPr>
            <p:ph type="sldImg"/>
          </p:nvPr>
        </p:nvSpPr>
        <p:spPr bwMode="auto">
          <a:xfrm>
            <a:off x="382588" y="685800"/>
            <a:ext cx="6096000" cy="3429000"/>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211315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8A9A886E-F9FF-1349-B092-1448AE283430}" type="slidenum">
              <a:rPr lang="en-US">
                <a:latin typeface="Times New Roman" charset="0"/>
              </a:rPr>
              <a:pPr/>
              <a:t>10</a:t>
            </a:fld>
            <a:endParaRPr lang="en-US">
              <a:latin typeface="Times New Roman" charset="0"/>
            </a:endParaRPr>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MS PGothic" charset="0"/>
            </a:endParaRPr>
          </a:p>
        </p:txBody>
      </p:sp>
    </p:spTree>
    <p:extLst>
      <p:ext uri="{BB962C8B-B14F-4D97-AF65-F5344CB8AC3E}">
        <p14:creationId xmlns:p14="http://schemas.microsoft.com/office/powerpoint/2010/main" val="68025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381000" y="685800"/>
            <a:ext cx="6096000" cy="3429000"/>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ormAutofit fontScale="47500" lnSpcReduction="20000"/>
          </a:bodyPr>
          <a:lstStyle/>
          <a:p>
            <a:r>
              <a:rPr lang="en-US" sz="2400" dirty="0">
                <a:latin typeface="+mn-lt"/>
                <a:ea typeface="MS PGothic" charset="0"/>
              </a:rPr>
              <a:t>OS provides an environment for execution of programs and services to programs and users</a:t>
            </a:r>
          </a:p>
          <a:p>
            <a:r>
              <a:rPr lang="en-US" sz="2400" dirty="0">
                <a:latin typeface="+mn-lt"/>
                <a:ea typeface="MS PGothic" charset="0"/>
              </a:rPr>
              <a:t>One set of operating-system services provides functions that are helpful to the user:</a:t>
            </a:r>
          </a:p>
          <a:p>
            <a:pPr lvl="1"/>
            <a:r>
              <a:rPr lang="en-US" sz="2000" b="1" dirty="0">
                <a:latin typeface="+mn-lt"/>
                <a:ea typeface="MS PGothic" charset="0"/>
              </a:rPr>
              <a:t>User interface </a:t>
            </a:r>
            <a:r>
              <a:rPr lang="en-US" sz="2000" dirty="0">
                <a:latin typeface="+mn-lt"/>
                <a:ea typeface="MS PGothic" charset="0"/>
              </a:rPr>
              <a:t>- Almost all operating systems have a user interface (</a:t>
            </a:r>
            <a:r>
              <a:rPr lang="en-US" sz="2000" b="1" dirty="0">
                <a:solidFill>
                  <a:srgbClr val="3366FF"/>
                </a:solidFill>
                <a:latin typeface="+mn-lt"/>
                <a:ea typeface="MS PGothic" charset="0"/>
              </a:rPr>
              <a:t>UI</a:t>
            </a:r>
            <a:r>
              <a:rPr lang="en-US" sz="2000" dirty="0">
                <a:latin typeface="+mn-lt"/>
                <a:ea typeface="MS PGothic" charset="0"/>
              </a:rPr>
              <a:t>).</a:t>
            </a:r>
          </a:p>
          <a:p>
            <a:pPr lvl="2"/>
            <a:r>
              <a:rPr lang="en-US" dirty="0">
                <a:latin typeface="+mn-lt"/>
                <a:ea typeface="MS PGothic" charset="0"/>
              </a:rPr>
              <a:t>Varies between </a:t>
            </a:r>
            <a:r>
              <a:rPr lang="en-US" b="1" dirty="0">
                <a:solidFill>
                  <a:srgbClr val="3366FF"/>
                </a:solidFill>
                <a:latin typeface="+mn-lt"/>
                <a:ea typeface="MS PGothic" charset="0"/>
              </a:rPr>
              <a:t>Command-Line </a:t>
            </a:r>
            <a:r>
              <a:rPr lang="en-US" b="1" dirty="0">
                <a:latin typeface="+mn-lt"/>
                <a:ea typeface="MS PGothic" charset="0"/>
              </a:rPr>
              <a:t>(</a:t>
            </a:r>
            <a:r>
              <a:rPr lang="en-US" b="1" dirty="0">
                <a:solidFill>
                  <a:srgbClr val="3366FF"/>
                </a:solidFill>
                <a:latin typeface="+mn-lt"/>
                <a:ea typeface="MS PGothic" charset="0"/>
              </a:rPr>
              <a:t>CLI</a:t>
            </a:r>
            <a:r>
              <a:rPr lang="en-US" b="1" dirty="0">
                <a:solidFill>
                  <a:srgbClr val="000000"/>
                </a:solidFill>
                <a:latin typeface="+mn-lt"/>
                <a:ea typeface="MS PGothic" charset="0"/>
              </a:rPr>
              <a:t>)</a:t>
            </a:r>
            <a:r>
              <a:rPr lang="en-US" dirty="0">
                <a:solidFill>
                  <a:srgbClr val="000000"/>
                </a:solidFill>
                <a:latin typeface="+mn-lt"/>
                <a:ea typeface="MS PGothic" charset="0"/>
              </a:rPr>
              <a:t>, </a:t>
            </a:r>
            <a:r>
              <a:rPr lang="en-US" b="1" dirty="0">
                <a:solidFill>
                  <a:srgbClr val="3366FF"/>
                </a:solidFill>
                <a:latin typeface="+mn-lt"/>
                <a:ea typeface="MS PGothic" charset="0"/>
              </a:rPr>
              <a:t>Graphics User Interface </a:t>
            </a:r>
            <a:r>
              <a:rPr lang="en-US" b="1" dirty="0">
                <a:solidFill>
                  <a:srgbClr val="000000"/>
                </a:solidFill>
                <a:latin typeface="+mn-lt"/>
                <a:ea typeface="MS PGothic" charset="0"/>
              </a:rPr>
              <a:t>(</a:t>
            </a:r>
            <a:r>
              <a:rPr lang="en-US" b="1" dirty="0">
                <a:solidFill>
                  <a:srgbClr val="3366FF"/>
                </a:solidFill>
                <a:latin typeface="+mn-lt"/>
                <a:ea typeface="MS PGothic" charset="0"/>
              </a:rPr>
              <a:t>GUI</a:t>
            </a:r>
            <a:r>
              <a:rPr lang="en-US" b="1" dirty="0">
                <a:solidFill>
                  <a:srgbClr val="000000"/>
                </a:solidFill>
                <a:latin typeface="+mn-lt"/>
                <a:ea typeface="MS PGothic" charset="0"/>
              </a:rPr>
              <a:t>)</a:t>
            </a:r>
            <a:r>
              <a:rPr lang="en-US" dirty="0">
                <a:solidFill>
                  <a:srgbClr val="000000"/>
                </a:solidFill>
                <a:latin typeface="+mn-lt"/>
                <a:ea typeface="MS PGothic" charset="0"/>
              </a:rPr>
              <a:t>,</a:t>
            </a:r>
            <a:r>
              <a:rPr lang="en-US" b="1" dirty="0">
                <a:solidFill>
                  <a:srgbClr val="3366FF"/>
                </a:solidFill>
                <a:latin typeface="+mn-lt"/>
                <a:ea typeface="MS PGothic" charset="0"/>
              </a:rPr>
              <a:t>   Batch</a:t>
            </a:r>
          </a:p>
          <a:p>
            <a:pPr lvl="1"/>
            <a:r>
              <a:rPr lang="en-US" sz="2000" b="1" dirty="0">
                <a:latin typeface="+mn-lt"/>
                <a:ea typeface="MS PGothic" charset="0"/>
              </a:rPr>
              <a:t>Program execution </a:t>
            </a:r>
            <a:r>
              <a:rPr lang="en-US" sz="2000" dirty="0">
                <a:latin typeface="+mn-lt"/>
                <a:ea typeface="MS PGothic" charset="0"/>
              </a:rPr>
              <a:t>- The system must be able to load a program into memory and to run that program, end execution, either normally or abnormally (indicating error)</a:t>
            </a:r>
          </a:p>
          <a:p>
            <a:pPr lvl="1"/>
            <a:r>
              <a:rPr lang="en-US" sz="2000" b="1" dirty="0">
                <a:latin typeface="+mn-lt"/>
                <a:ea typeface="MS PGothic" charset="0"/>
              </a:rPr>
              <a:t>I/O operations </a:t>
            </a:r>
            <a:r>
              <a:rPr lang="en-US" sz="2000" dirty="0">
                <a:latin typeface="+mn-lt"/>
                <a:ea typeface="MS PGothic" charset="0"/>
              </a:rPr>
              <a:t>-  A running program may require I/O, which may involve a file or an I/O device</a:t>
            </a:r>
          </a:p>
          <a:p>
            <a:r>
              <a:rPr lang="en-US" sz="1600" dirty="0">
                <a:latin typeface="Helvetica" charset="0"/>
                <a:ea typeface="MS PGothic" charset="0"/>
              </a:rPr>
              <a:t>One set of operating-system services provides functions that are helpful to the user (Cont.):</a:t>
            </a:r>
            <a:endParaRPr lang="en-US" sz="1600" b="1" dirty="0">
              <a:latin typeface="Helvetica" charset="0"/>
              <a:ea typeface="MS PGothic" charset="0"/>
            </a:endParaRPr>
          </a:p>
          <a:p>
            <a:pPr lvl="1"/>
            <a:r>
              <a:rPr lang="en-US" sz="1600" b="1" dirty="0">
                <a:latin typeface="Helvetica" charset="0"/>
                <a:ea typeface="MS PGothic" charset="0"/>
              </a:rPr>
              <a:t>File-system manipulation </a:t>
            </a:r>
            <a:r>
              <a:rPr lang="en-US" sz="1600" dirty="0">
                <a:latin typeface="Helvetica" charset="0"/>
                <a:ea typeface="MS PGothic" charset="0"/>
              </a:rPr>
              <a:t>-  The file system is of particular interest. Programs need to read and write files and directories, create and delete them, search them, list file Information, permission management.</a:t>
            </a:r>
            <a:endParaRPr lang="en-US" sz="1600" b="1" dirty="0">
              <a:latin typeface="Helvetica" charset="0"/>
              <a:ea typeface="MS PGothic" charset="0"/>
            </a:endParaRPr>
          </a:p>
          <a:p>
            <a:pPr lvl="1"/>
            <a:r>
              <a:rPr lang="en-US" sz="1600" b="1" dirty="0">
                <a:latin typeface="Helvetica" charset="0"/>
                <a:ea typeface="MS PGothic" charset="0"/>
              </a:rPr>
              <a:t>Communications</a:t>
            </a:r>
            <a:r>
              <a:rPr lang="en-US" sz="1600" dirty="0">
                <a:latin typeface="Helvetica" charset="0"/>
                <a:ea typeface="MS PGothic" charset="0"/>
              </a:rPr>
              <a:t> – Processes may exchange information, on the same computer or between computers over a network</a:t>
            </a:r>
          </a:p>
          <a:p>
            <a:pPr lvl="2"/>
            <a:r>
              <a:rPr lang="en-US" sz="1600" dirty="0">
                <a:latin typeface="Helvetica" charset="0"/>
                <a:ea typeface="MS PGothic" charset="0"/>
              </a:rPr>
              <a:t>Communications may be via shared memory or through message passing (packets moved by the OS)</a:t>
            </a:r>
          </a:p>
          <a:p>
            <a:pPr lvl="1"/>
            <a:r>
              <a:rPr lang="en-US" sz="1600" b="1" dirty="0">
                <a:latin typeface="Helvetica" charset="0"/>
                <a:ea typeface="MS PGothic" charset="0"/>
              </a:rPr>
              <a:t>Error detection </a:t>
            </a:r>
            <a:r>
              <a:rPr lang="en-US" sz="1600" dirty="0">
                <a:latin typeface="Helvetica" charset="0"/>
                <a:ea typeface="MS PGothic" charset="0"/>
              </a:rPr>
              <a:t>– OS needs to be constantly aware of possible errors</a:t>
            </a:r>
          </a:p>
          <a:p>
            <a:pPr lvl="2"/>
            <a:r>
              <a:rPr lang="en-US" sz="1600" dirty="0">
                <a:latin typeface="Helvetica" charset="0"/>
                <a:ea typeface="MS PGothic" charset="0"/>
              </a:rPr>
              <a:t>May occur in the CPU and memory hardware, in I/O devices, in user program</a:t>
            </a:r>
          </a:p>
          <a:p>
            <a:pPr lvl="2"/>
            <a:r>
              <a:rPr lang="en-US" sz="1600" dirty="0">
                <a:latin typeface="Helvetica" charset="0"/>
                <a:ea typeface="MS PGothic" charset="0"/>
              </a:rPr>
              <a:t>For each type of error, OS should take the appropriate action to ensure correct and consistent computing</a:t>
            </a:r>
          </a:p>
          <a:p>
            <a:pPr lvl="2"/>
            <a:r>
              <a:rPr lang="en-US" sz="1600" dirty="0">
                <a:latin typeface="Helvetica" charset="0"/>
                <a:ea typeface="MS PGothic" charset="0"/>
              </a:rPr>
              <a:t>Debugging facilities can greatly enhance the user</a:t>
            </a:r>
            <a:r>
              <a:rPr lang="ja-JP" altLang="en-US" sz="1600" dirty="0">
                <a:latin typeface="Helvetica" charset="0"/>
                <a:ea typeface="MS PGothic" charset="0"/>
              </a:rPr>
              <a:t>’</a:t>
            </a:r>
            <a:r>
              <a:rPr lang="en-US" altLang="ja-JP" sz="1600" dirty="0">
                <a:latin typeface="Helvetica" charset="0"/>
                <a:ea typeface="MS PGothic" charset="0"/>
              </a:rPr>
              <a:t>s and programmer</a:t>
            </a:r>
            <a:r>
              <a:rPr lang="ja-JP" altLang="en-US" sz="1600" dirty="0">
                <a:latin typeface="Helvetica" charset="0"/>
                <a:ea typeface="MS PGothic" charset="0"/>
              </a:rPr>
              <a:t>’</a:t>
            </a:r>
            <a:r>
              <a:rPr lang="en-US" altLang="ja-JP" sz="1600" dirty="0">
                <a:latin typeface="Helvetica" charset="0"/>
                <a:ea typeface="MS PGothic" charset="0"/>
              </a:rPr>
              <a:t>s abilities to efficiently use the system</a:t>
            </a:r>
            <a:endParaRPr lang="en-US" sz="1600" dirty="0">
              <a:latin typeface="Helvetica" charset="0"/>
              <a:ea typeface="MS PGothic" charset="0"/>
            </a:endParaRPr>
          </a:p>
          <a:p>
            <a:pPr>
              <a:lnSpc>
                <a:spcPct val="90000"/>
              </a:lnSpc>
            </a:pPr>
            <a:r>
              <a:rPr lang="en-US" sz="1600" dirty="0">
                <a:latin typeface="Helvetica" charset="0"/>
                <a:ea typeface="MS PGothic" charset="0"/>
              </a:rPr>
              <a:t>Another set of OS functions exists for ensuring the efficient operation of the system itself via resource sharing</a:t>
            </a:r>
          </a:p>
          <a:p>
            <a:pPr lvl="1">
              <a:lnSpc>
                <a:spcPct val="90000"/>
              </a:lnSpc>
            </a:pPr>
            <a:r>
              <a:rPr lang="en-US" sz="1600" b="1" dirty="0">
                <a:latin typeface="Helvetica" charset="0"/>
                <a:ea typeface="MS PGothic" charset="0"/>
              </a:rPr>
              <a:t>Resource allocation - </a:t>
            </a:r>
            <a:r>
              <a:rPr lang="en-US" sz="1600" dirty="0">
                <a:latin typeface="Helvetica" charset="0"/>
                <a:ea typeface="MS PGothic" charset="0"/>
              </a:rPr>
              <a:t>When  multiple users or multiple jobs running concurrently, resources must be allocated to each of them</a:t>
            </a:r>
          </a:p>
          <a:p>
            <a:pPr lvl="2">
              <a:lnSpc>
                <a:spcPct val="90000"/>
              </a:lnSpc>
            </a:pPr>
            <a:r>
              <a:rPr lang="en-US" sz="1600" dirty="0">
                <a:latin typeface="Helvetica" charset="0"/>
                <a:ea typeface="MS PGothic" charset="0"/>
              </a:rPr>
              <a:t>Many types of resources -   CPU cycles, main memory, file storage, I/O devices.</a:t>
            </a:r>
          </a:p>
          <a:p>
            <a:pPr lvl="1">
              <a:lnSpc>
                <a:spcPct val="90000"/>
              </a:lnSpc>
            </a:pPr>
            <a:r>
              <a:rPr lang="en-US" sz="1600" b="1" dirty="0">
                <a:latin typeface="Helvetica" charset="0"/>
                <a:ea typeface="MS PGothic" charset="0"/>
              </a:rPr>
              <a:t>Accounting -</a:t>
            </a:r>
            <a:r>
              <a:rPr lang="en-US" sz="1600" dirty="0">
                <a:latin typeface="Helvetica" charset="0"/>
                <a:ea typeface="MS PGothic" charset="0"/>
              </a:rPr>
              <a:t> To keep track of which users use how much and what kinds of computer resources</a:t>
            </a:r>
          </a:p>
          <a:p>
            <a:pPr lvl="1">
              <a:lnSpc>
                <a:spcPct val="90000"/>
              </a:lnSpc>
            </a:pPr>
            <a:r>
              <a:rPr lang="en-US" sz="1600" b="1" dirty="0">
                <a:latin typeface="Helvetica" charset="0"/>
                <a:ea typeface="MS PGothic" charset="0"/>
              </a:rPr>
              <a:t>Protection and security - </a:t>
            </a:r>
            <a:r>
              <a:rPr lang="en-US" sz="1600" dirty="0">
                <a:latin typeface="Helvetica" charset="0"/>
                <a:ea typeface="MS PGothic" charset="0"/>
              </a:rPr>
              <a:t>The owners of information stored in a multiuser or networked computer system may want to control use of that information, concurrent processes should not interfere with each other</a:t>
            </a:r>
          </a:p>
          <a:p>
            <a:pPr lvl="2">
              <a:lnSpc>
                <a:spcPct val="90000"/>
              </a:lnSpc>
            </a:pPr>
            <a:r>
              <a:rPr lang="en-US" sz="1600" b="1" dirty="0">
                <a:latin typeface="Helvetica" charset="0"/>
                <a:ea typeface="MS PGothic" charset="0"/>
              </a:rPr>
              <a:t>Protection</a:t>
            </a:r>
            <a:r>
              <a:rPr lang="en-US" sz="1600" dirty="0">
                <a:latin typeface="Helvetica" charset="0"/>
                <a:ea typeface="MS PGothic" charset="0"/>
              </a:rPr>
              <a:t> involves ensuring that all access to system resources is controlled</a:t>
            </a:r>
          </a:p>
          <a:p>
            <a:pPr lvl="2">
              <a:lnSpc>
                <a:spcPct val="90000"/>
              </a:lnSpc>
            </a:pPr>
            <a:r>
              <a:rPr lang="en-US" sz="1600" b="1" dirty="0">
                <a:latin typeface="Helvetica" charset="0"/>
                <a:ea typeface="MS PGothic" charset="0"/>
              </a:rPr>
              <a:t>Security</a:t>
            </a:r>
            <a:r>
              <a:rPr lang="en-US" sz="1600" dirty="0">
                <a:latin typeface="Helvetica" charset="0"/>
                <a:ea typeface="MS PGothic" charset="0"/>
              </a:rPr>
              <a:t> of the system from outsiders requires user authentication, extends to defending external I/O devices from invalid access attempts</a:t>
            </a:r>
          </a:p>
          <a:p>
            <a:pPr>
              <a:lnSpc>
                <a:spcPct val="90000"/>
              </a:lnSpc>
              <a:buFont typeface="Monotype Sorts" charset="0"/>
              <a:buNone/>
            </a:pPr>
            <a:endParaRPr lang="en-US" sz="1600" dirty="0">
              <a:latin typeface="Helvetica" charset="0"/>
              <a:ea typeface="MS PGothic" charset="0"/>
            </a:endParaRPr>
          </a:p>
          <a:p>
            <a:endParaRPr lang="en-US" dirty="0">
              <a:ea typeface="MS PGothic" charset="0"/>
            </a:endParaRPr>
          </a:p>
        </p:txBody>
      </p:sp>
    </p:spTree>
    <p:extLst>
      <p:ext uri="{BB962C8B-B14F-4D97-AF65-F5344CB8AC3E}">
        <p14:creationId xmlns:p14="http://schemas.microsoft.com/office/powerpoint/2010/main" val="1958180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854">
              <a:defRPr>
                <a:solidFill>
                  <a:schemeClr val="tx1"/>
                </a:solidFill>
                <a:latin typeface="Verdana" charset="0"/>
                <a:ea typeface="MS PGothic" charset="0"/>
                <a:cs typeface="MS PGothic" charset="0"/>
              </a:defRPr>
            </a:lvl1pPr>
            <a:lvl2pPr marL="734852" indent="-282635" defTabSz="913854">
              <a:defRPr>
                <a:solidFill>
                  <a:schemeClr val="tx1"/>
                </a:solidFill>
                <a:latin typeface="Verdana" charset="0"/>
                <a:ea typeface="MS PGothic" charset="0"/>
                <a:cs typeface="MS PGothic" charset="0"/>
              </a:defRPr>
            </a:lvl2pPr>
            <a:lvl3pPr marL="1130541" indent="-226108" defTabSz="913854">
              <a:defRPr>
                <a:solidFill>
                  <a:schemeClr val="tx1"/>
                </a:solidFill>
                <a:latin typeface="Verdana" charset="0"/>
                <a:ea typeface="MS PGothic" charset="0"/>
                <a:cs typeface="MS PGothic" charset="0"/>
              </a:defRPr>
            </a:lvl3pPr>
            <a:lvl4pPr marL="1582758" indent="-226108" defTabSz="913854">
              <a:defRPr>
                <a:solidFill>
                  <a:schemeClr val="tx1"/>
                </a:solidFill>
                <a:latin typeface="Verdana" charset="0"/>
                <a:ea typeface="MS PGothic" charset="0"/>
                <a:cs typeface="MS PGothic" charset="0"/>
              </a:defRPr>
            </a:lvl4pPr>
            <a:lvl5pPr marL="2034974" indent="-226108" defTabSz="913854">
              <a:defRPr>
                <a:solidFill>
                  <a:schemeClr val="tx1"/>
                </a:solidFill>
                <a:latin typeface="Verdana" charset="0"/>
                <a:ea typeface="MS PGothic" charset="0"/>
                <a:cs typeface="MS PGothic" charset="0"/>
              </a:defRPr>
            </a:lvl5pPr>
            <a:lvl6pPr marL="2487191" indent="-226108" defTabSz="913854" eaLnBrk="0" fontAlgn="base" hangingPunct="0">
              <a:spcBef>
                <a:spcPct val="0"/>
              </a:spcBef>
              <a:spcAft>
                <a:spcPct val="0"/>
              </a:spcAft>
              <a:defRPr>
                <a:solidFill>
                  <a:schemeClr val="tx1"/>
                </a:solidFill>
                <a:latin typeface="Verdana" charset="0"/>
                <a:ea typeface="MS PGothic" charset="0"/>
                <a:cs typeface="MS PGothic" charset="0"/>
              </a:defRPr>
            </a:lvl6pPr>
            <a:lvl7pPr marL="2939407" indent="-226108" defTabSz="913854" eaLnBrk="0" fontAlgn="base" hangingPunct="0">
              <a:spcBef>
                <a:spcPct val="0"/>
              </a:spcBef>
              <a:spcAft>
                <a:spcPct val="0"/>
              </a:spcAft>
              <a:defRPr>
                <a:solidFill>
                  <a:schemeClr val="tx1"/>
                </a:solidFill>
                <a:latin typeface="Verdana" charset="0"/>
                <a:ea typeface="MS PGothic" charset="0"/>
                <a:cs typeface="MS PGothic" charset="0"/>
              </a:defRPr>
            </a:lvl7pPr>
            <a:lvl8pPr marL="3391624" indent="-226108" defTabSz="913854" eaLnBrk="0" fontAlgn="base" hangingPunct="0">
              <a:spcBef>
                <a:spcPct val="0"/>
              </a:spcBef>
              <a:spcAft>
                <a:spcPct val="0"/>
              </a:spcAft>
              <a:defRPr>
                <a:solidFill>
                  <a:schemeClr val="tx1"/>
                </a:solidFill>
                <a:latin typeface="Verdana" charset="0"/>
                <a:ea typeface="MS PGothic" charset="0"/>
                <a:cs typeface="MS PGothic" charset="0"/>
              </a:defRPr>
            </a:lvl8pPr>
            <a:lvl9pPr marL="3843840" indent="-226108" defTabSz="913854" eaLnBrk="0" fontAlgn="base" hangingPunct="0">
              <a:spcBef>
                <a:spcPct val="0"/>
              </a:spcBef>
              <a:spcAft>
                <a:spcPct val="0"/>
              </a:spcAft>
              <a:defRPr>
                <a:solidFill>
                  <a:schemeClr val="tx1"/>
                </a:solidFill>
                <a:latin typeface="Verdana" charset="0"/>
                <a:ea typeface="MS PGothic" charset="0"/>
                <a:cs typeface="MS PGothic" charset="0"/>
              </a:defRPr>
            </a:lvl9pPr>
          </a:lstStyle>
          <a:p>
            <a:fld id="{B1788699-3B0A-5441-8E05-D64D144BA9A3}" type="slidenum">
              <a:rPr lang="en-US">
                <a:latin typeface="Times New Roman" charset="0"/>
              </a:rPr>
              <a:pPr/>
              <a:t>12</a:t>
            </a:fld>
            <a:endParaRPr lang="en-US">
              <a:latin typeface="Times New Roman" charset="0"/>
            </a:endParaRPr>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lnSpc>
                <a:spcPct val="90000"/>
              </a:lnSpc>
            </a:pPr>
            <a:r>
              <a:rPr lang="en-US" dirty="0">
                <a:latin typeface="Helvetica" charset="0"/>
                <a:ea typeface="MS PGothic" charset="0"/>
              </a:rPr>
              <a:t>Programming interface to the services provided by the OS</a:t>
            </a:r>
            <a:endParaRPr lang="en-US" sz="200" dirty="0">
              <a:latin typeface="Helvetica" charset="0"/>
              <a:ea typeface="MS PGothic" charset="0"/>
            </a:endParaRPr>
          </a:p>
          <a:p>
            <a:pPr>
              <a:lnSpc>
                <a:spcPct val="90000"/>
              </a:lnSpc>
            </a:pPr>
            <a:r>
              <a:rPr lang="en-US" dirty="0">
                <a:latin typeface="Helvetica" charset="0"/>
                <a:ea typeface="MS PGothic" charset="0"/>
              </a:rPr>
              <a:t>Typically written in a high-level language (C or C++)</a:t>
            </a:r>
            <a:endParaRPr lang="en-US" sz="200" dirty="0">
              <a:latin typeface="Helvetica" charset="0"/>
              <a:ea typeface="MS PGothic" charset="0"/>
            </a:endParaRPr>
          </a:p>
          <a:p>
            <a:pPr>
              <a:lnSpc>
                <a:spcPct val="90000"/>
              </a:lnSpc>
            </a:pPr>
            <a:r>
              <a:rPr lang="en-US" dirty="0">
                <a:latin typeface="Helvetica" charset="0"/>
                <a:ea typeface="MS PGothic" charset="0"/>
              </a:rPr>
              <a:t>Mostly accessed by programs via a high-level </a:t>
            </a:r>
            <a:r>
              <a:rPr lang="en-US" b="1" dirty="0">
                <a:solidFill>
                  <a:srgbClr val="3366FF"/>
                </a:solidFill>
                <a:latin typeface="Helvetica" charset="0"/>
                <a:ea typeface="MS PGothic" charset="0"/>
              </a:rPr>
              <a:t>Application Programming Interface </a:t>
            </a:r>
            <a:r>
              <a:rPr lang="en-US" b="1" dirty="0">
                <a:solidFill>
                  <a:srgbClr val="000000"/>
                </a:solidFill>
                <a:latin typeface="Helvetica" charset="0"/>
                <a:ea typeface="MS PGothic" charset="0"/>
              </a:rPr>
              <a:t>(</a:t>
            </a:r>
            <a:r>
              <a:rPr lang="en-US" b="1" dirty="0">
                <a:solidFill>
                  <a:srgbClr val="3366FF"/>
                </a:solidFill>
                <a:latin typeface="Helvetica" charset="0"/>
                <a:ea typeface="MS PGothic" charset="0"/>
              </a:rPr>
              <a:t>API</a:t>
            </a:r>
            <a:r>
              <a:rPr lang="en-US" b="1" dirty="0">
                <a:solidFill>
                  <a:srgbClr val="000000"/>
                </a:solidFill>
                <a:latin typeface="Helvetica" charset="0"/>
                <a:ea typeface="MS PGothic" charset="0"/>
              </a:rPr>
              <a:t>)</a:t>
            </a:r>
            <a:r>
              <a:rPr lang="en-US" dirty="0">
                <a:solidFill>
                  <a:srgbClr val="3366FF"/>
                </a:solidFill>
                <a:latin typeface="Helvetica" charset="0"/>
                <a:ea typeface="MS PGothic" charset="0"/>
              </a:rPr>
              <a:t> </a:t>
            </a:r>
            <a:r>
              <a:rPr lang="en-US" dirty="0">
                <a:latin typeface="Helvetica" charset="0"/>
                <a:ea typeface="MS PGothic" charset="0"/>
              </a:rPr>
              <a:t>rather than direct system call use</a:t>
            </a:r>
            <a:endParaRPr lang="en-US" sz="200" dirty="0">
              <a:latin typeface="Helvetica" charset="0"/>
              <a:ea typeface="MS PGothic" charset="0"/>
            </a:endParaRPr>
          </a:p>
          <a:p>
            <a:pPr>
              <a:lnSpc>
                <a:spcPct val="90000"/>
              </a:lnSpc>
            </a:pPr>
            <a:r>
              <a:rPr lang="en-US" dirty="0">
                <a:latin typeface="Helvetica" charset="0"/>
                <a:ea typeface="MS PGothic" charset="0"/>
              </a:rPr>
              <a:t>Three most common APIs are Win32 API for Windows, POSIX API for POSIX-based systems (including virtually all versions of UNIX, Linux, and Mac OS X), and Java API for the Java virtual machine (JVM)</a:t>
            </a:r>
          </a:p>
          <a:p>
            <a:endParaRPr lang="en-US" dirty="0">
              <a:ea typeface="MS PGothic" charset="0"/>
            </a:endParaRPr>
          </a:p>
        </p:txBody>
      </p:sp>
    </p:spTree>
    <p:extLst>
      <p:ext uri="{BB962C8B-B14F-4D97-AF65-F5344CB8AC3E}">
        <p14:creationId xmlns:p14="http://schemas.microsoft.com/office/powerpoint/2010/main" val="94820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7086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16974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81050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spTree>
    <p:extLst>
      <p:ext uri="{BB962C8B-B14F-4D97-AF65-F5344CB8AC3E}">
        <p14:creationId xmlns:p14="http://schemas.microsoft.com/office/powerpoint/2010/main" val="31130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88449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242513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31770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5EE34143-2B25-4BFD-A111-18A50D2D1BBF}" type="datetime1">
              <a:rPr lang="en-US" smtClean="0"/>
              <a:pPr/>
              <a:t>8/24/18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313835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85700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90B3792-E7DB-4D34-86DE-399E6DD5E97D}" type="datetime1">
              <a:rPr lang="en-US" smtClean="0"/>
              <a:pPr/>
              <a:t>8/24/18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9006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3CCE1-ED68-4673-B2B8-9A8ACC32B759}" type="slidenum">
              <a:rPr lang="en-US" smtClean="0"/>
              <a:pPr/>
              <a:t>‹#›</a:t>
            </a:fld>
            <a:endParaRPr lang="en-US"/>
          </a:p>
        </p:txBody>
      </p:sp>
    </p:spTree>
    <p:extLst>
      <p:ext uri="{BB962C8B-B14F-4D97-AF65-F5344CB8AC3E}">
        <p14:creationId xmlns:p14="http://schemas.microsoft.com/office/powerpoint/2010/main" val="137217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08000" y="635000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3CCE1-ED68-4673-B2B8-9A8ACC32B759}" type="slidenum">
              <a:rPr lang="en-US" smtClean="0"/>
              <a:pPr/>
              <a:t>‹#›</a:t>
            </a:fld>
            <a:endParaRPr lang="en-US" dirty="0"/>
          </a:p>
        </p:txBody>
      </p:sp>
      <p:pic>
        <p:nvPicPr>
          <p:cNvPr id="7" name="Picture 2" descr="SGCOE V 158 289"/>
          <p:cNvPicPr>
            <a:picLocks noChangeAspect="1" noChangeArrowheads="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363200" y="5791201"/>
            <a:ext cx="152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31754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B460D-35D7-4B48-B15E-8499931F9519}"/>
              </a:ext>
            </a:extLst>
          </p:cNvPr>
          <p:cNvSpPr>
            <a:spLocks noGrp="1"/>
          </p:cNvSpPr>
          <p:nvPr>
            <p:ph type="sldNum" sz="quarter" idx="12"/>
          </p:nvPr>
        </p:nvSpPr>
        <p:spPr/>
        <p:txBody>
          <a:bodyPr/>
          <a:lstStyle/>
          <a:p>
            <a:fld id="{8353CCE1-ED68-4673-B2B8-9A8ACC32B759}" type="slidenum">
              <a:rPr lang="en-US" smtClean="0"/>
              <a:pPr/>
              <a:t>1</a:t>
            </a:fld>
            <a:endParaRPr lang="en-US"/>
          </a:p>
        </p:txBody>
      </p:sp>
      <p:pic>
        <p:nvPicPr>
          <p:cNvPr id="3" name="Picture 2">
            <a:extLst>
              <a:ext uri="{FF2B5EF4-FFF2-40B4-BE49-F238E27FC236}">
                <a16:creationId xmlns:a16="http://schemas.microsoft.com/office/drawing/2014/main" id="{4E137E93-C05B-FA46-9E0D-5AD6849104BF}"/>
              </a:ext>
            </a:extLst>
          </p:cNvPr>
          <p:cNvPicPr>
            <a:picLocks noChangeAspect="1"/>
          </p:cNvPicPr>
          <p:nvPr/>
        </p:nvPicPr>
        <p:blipFill>
          <a:blip r:embed="rId2"/>
          <a:stretch>
            <a:fillRect/>
          </a:stretch>
        </p:blipFill>
        <p:spPr>
          <a:xfrm>
            <a:off x="0" y="-76200"/>
            <a:ext cx="12192000" cy="7498080"/>
          </a:xfrm>
          <a:prstGeom prst="rect">
            <a:avLst/>
          </a:prstGeom>
        </p:spPr>
      </p:pic>
      <p:sp>
        <p:nvSpPr>
          <p:cNvPr id="4" name="TextBox 3">
            <a:extLst>
              <a:ext uri="{FF2B5EF4-FFF2-40B4-BE49-F238E27FC236}">
                <a16:creationId xmlns:a16="http://schemas.microsoft.com/office/drawing/2014/main" id="{4DFC8426-C96C-2F49-A9C5-EBEB5AE4690E}"/>
              </a:ext>
            </a:extLst>
          </p:cNvPr>
          <p:cNvSpPr txBox="1"/>
          <p:nvPr/>
        </p:nvSpPr>
        <p:spPr>
          <a:xfrm>
            <a:off x="1562100" y="457200"/>
            <a:ext cx="9067800" cy="1446550"/>
          </a:xfrm>
          <a:prstGeom prst="rect">
            <a:avLst/>
          </a:prstGeom>
          <a:solidFill>
            <a:srgbClr val="03244D"/>
          </a:solidFill>
        </p:spPr>
        <p:txBody>
          <a:bodyPr wrap="square" rtlCol="0">
            <a:spAutoFit/>
          </a:bodyPr>
          <a:lstStyle/>
          <a:p>
            <a:pPr algn="ctr"/>
            <a:r>
              <a:rPr lang="en-US" sz="4400" dirty="0">
                <a:solidFill>
                  <a:schemeClr val="bg1"/>
                </a:solidFill>
                <a:latin typeface="+mn-lt"/>
              </a:rPr>
              <a:t>We have 20 </a:t>
            </a:r>
            <a:r>
              <a:rPr lang="en-US" sz="4400" dirty="0" err="1">
                <a:solidFill>
                  <a:schemeClr val="bg1"/>
                </a:solidFill>
                <a:latin typeface="+mn-lt"/>
              </a:rPr>
              <a:t>Plicker</a:t>
            </a:r>
            <a:r>
              <a:rPr lang="en-US" sz="4400" dirty="0">
                <a:solidFill>
                  <a:schemeClr val="bg1"/>
                </a:solidFill>
                <a:latin typeface="+mn-lt"/>
              </a:rPr>
              <a:t> Cards (IDs 44-63). Pickup Your Own Cards!</a:t>
            </a:r>
          </a:p>
        </p:txBody>
      </p:sp>
    </p:spTree>
    <p:extLst>
      <p:ext uri="{BB962C8B-B14F-4D97-AF65-F5344CB8AC3E}">
        <p14:creationId xmlns:p14="http://schemas.microsoft.com/office/powerpoint/2010/main" val="345047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438400" y="381000"/>
            <a:ext cx="7812088" cy="652462"/>
          </a:xfrm>
        </p:spPr>
        <p:txBody>
          <a:bodyPr>
            <a:normAutofit fontScale="90000"/>
          </a:bodyPr>
          <a:lstStyle/>
          <a:p>
            <a:pPr eaLnBrk="1" hangingPunct="1"/>
            <a:r>
              <a:rPr lang="en-US" dirty="0">
                <a:latin typeface="+mj-lt"/>
                <a:ea typeface="MS PGothic" charset="0"/>
              </a:rPr>
              <a:t>Purpose of an OS</a:t>
            </a:r>
          </a:p>
        </p:txBody>
      </p:sp>
      <p:grpSp>
        <p:nvGrpSpPr>
          <p:cNvPr id="4" name="Group 18"/>
          <p:cNvGrpSpPr>
            <a:grpSpLocks/>
          </p:cNvGrpSpPr>
          <p:nvPr/>
        </p:nvGrpSpPr>
        <p:grpSpPr bwMode="auto">
          <a:xfrm>
            <a:off x="2870200" y="1371601"/>
            <a:ext cx="6573838" cy="5243513"/>
            <a:chOff x="611" y="528"/>
            <a:chExt cx="4141" cy="3303"/>
          </a:xfrm>
        </p:grpSpPr>
        <p:sp>
          <p:nvSpPr>
            <p:cNvPr id="5" name="Cloud"/>
            <p:cNvSpPr>
              <a:spLocks noChangeAspect="1" noEditPoints="1" noChangeArrowheads="1"/>
            </p:cNvSpPr>
            <p:nvPr/>
          </p:nvSpPr>
          <p:spPr bwMode="auto">
            <a:xfrm>
              <a:off x="1776" y="1584"/>
              <a:ext cx="2544" cy="15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AEAEA"/>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eaLnBrk="0" hangingPunct="0"/>
              <a:endParaRPr lang="en-US"/>
            </a:p>
          </p:txBody>
        </p:sp>
        <p:sp>
          <p:nvSpPr>
            <p:cNvPr id="6" name="Text Box 4"/>
            <p:cNvSpPr txBox="1">
              <a:spLocks noChangeArrowheads="1"/>
            </p:cNvSpPr>
            <p:nvPr/>
          </p:nvSpPr>
          <p:spPr bwMode="auto">
            <a:xfrm>
              <a:off x="2429" y="1728"/>
              <a:ext cx="119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t>The Abstractions</a:t>
              </a:r>
            </a:p>
          </p:txBody>
        </p:sp>
        <p:sp>
          <p:nvSpPr>
            <p:cNvPr id="7" name="Text Box 5"/>
            <p:cNvSpPr txBox="1">
              <a:spLocks noChangeArrowheads="1"/>
            </p:cNvSpPr>
            <p:nvPr/>
          </p:nvSpPr>
          <p:spPr bwMode="auto">
            <a:xfrm>
              <a:off x="647" y="3360"/>
              <a:ext cx="15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i="1" dirty="0">
                  <a:latin typeface="+mn-lt"/>
                </a:rPr>
                <a:t>Create</a:t>
              </a:r>
              <a:r>
                <a:rPr lang="en-US" dirty="0">
                  <a:latin typeface="+mn-lt"/>
                </a:rPr>
                <a:t> the Abstractions</a:t>
              </a:r>
            </a:p>
          </p:txBody>
        </p:sp>
        <p:sp>
          <p:nvSpPr>
            <p:cNvPr id="8" name="Text Box 6"/>
            <p:cNvSpPr txBox="1">
              <a:spLocks noChangeArrowheads="1"/>
            </p:cNvSpPr>
            <p:nvPr/>
          </p:nvSpPr>
          <p:spPr bwMode="auto">
            <a:xfrm>
              <a:off x="2881" y="1008"/>
              <a:ext cx="1239"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i="1" dirty="0">
                  <a:latin typeface="+mn-lt"/>
                </a:rPr>
                <a:t>Coordinate </a:t>
              </a:r>
              <a:r>
                <a:rPr lang="en-US" dirty="0">
                  <a:latin typeface="+mn-lt"/>
                </a:rPr>
                <a:t>Use</a:t>
              </a:r>
            </a:p>
            <a:p>
              <a:pPr algn="ctr" eaLnBrk="0" hangingPunct="0"/>
              <a:r>
                <a:rPr lang="en-US" dirty="0">
                  <a:latin typeface="+mn-lt"/>
                </a:rPr>
                <a:t>of the Abstractions</a:t>
              </a:r>
            </a:p>
          </p:txBody>
        </p:sp>
        <p:pic>
          <p:nvPicPr>
            <p:cNvPr id="9" name="Picture 7" descr="C:\Documents and Settings\nutt\Application Data\Microsoft\Media Catalog\Downloaded Clips\cl50\j020008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44" y="2016"/>
              <a:ext cx="624" cy="4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Documents and Settings\nutt\Application Data\Microsoft\Media Catalog\Downloaded Clips\cl50\j0200143.wm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28" y="2496"/>
              <a:ext cx="528" cy="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C:\Documents and Settings\nutt\Application Data\Microsoft\Media Catalog\Downloaded Clips\cl50\j0200123.wmf"/>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64" y="2208"/>
              <a:ext cx="576" cy="4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Documents and Settings\nutt\Application Data\Microsoft\Media Catalog\Downloaded Clips\cl50\j0200099.wmf"/>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408" y="1968"/>
              <a:ext cx="429" cy="4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C:\Documents and Settings\nutt\Application Data\Microsoft\Media Catalog\Downloaded Clips\cl0\EN00760_.wmf"/>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304" y="624"/>
              <a:ext cx="578" cy="10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Documents and Settings\nutt\Application Data\Microsoft\Media Catalog\Downloaded Clips\cl2\BD07076_.wmf"/>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296" y="2688"/>
              <a:ext cx="864" cy="6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C:\Documents and Settings\nutt\Application Data\Microsoft\Media Catalog\Downloaded Clips\cl53\j0209456.wmf"/>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080" y="2640"/>
              <a:ext cx="672" cy="7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C:\Documents and Settings\nutt\Application Data\Microsoft\Media Catalog\Downloaded Clips\cl53\j0209630.wmf"/>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352" y="3120"/>
              <a:ext cx="730" cy="7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Documents and Settings\nutt\Application Data\Microsoft\Media Catalog\Downloaded Clips\cl6d\j0273732.wmf"/>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3216" y="2976"/>
              <a:ext cx="790" cy="7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C:\Documents and Settings\nutt\Application Data\Microsoft\Media Catalog\Downloaded Clips\cl2\BD06252_.wmf"/>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720" y="528"/>
              <a:ext cx="1488" cy="7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17"/>
            <p:cNvSpPr txBox="1">
              <a:spLocks noChangeArrowheads="1"/>
            </p:cNvSpPr>
            <p:nvPr/>
          </p:nvSpPr>
          <p:spPr bwMode="auto">
            <a:xfrm>
              <a:off x="611" y="1296"/>
              <a:ext cx="6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dirty="0">
                  <a:latin typeface="Calibri"/>
                  <a:cs typeface="Calibri"/>
                </a:rPr>
                <a:t>Processes</a:t>
              </a:r>
            </a:p>
          </p:txBody>
        </p:sp>
      </p:gr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10</a:t>
            </a:fld>
            <a:endParaRPr lang="en-US"/>
          </a:p>
        </p:txBody>
      </p:sp>
    </p:spTree>
    <p:extLst>
      <p:ext uri="{BB962C8B-B14F-4D97-AF65-F5344CB8AC3E}">
        <p14:creationId xmlns:p14="http://schemas.microsoft.com/office/powerpoint/2010/main" val="9210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133600" y="228600"/>
            <a:ext cx="8229600" cy="925512"/>
          </a:xfrm>
        </p:spPr>
        <p:txBody>
          <a:bodyPr/>
          <a:lstStyle/>
          <a:p>
            <a:pPr eaLnBrk="1" hangingPunct="1"/>
            <a:r>
              <a:rPr lang="en-US" dirty="0">
                <a:latin typeface="+mn-lt"/>
                <a:ea typeface="MS PGothic" charset="0"/>
              </a:rPr>
              <a:t>Operating System Services</a:t>
            </a:r>
          </a:p>
        </p:txBody>
      </p:sp>
      <p:pic>
        <p:nvPicPr>
          <p:cNvPr id="9219" name="Picture 4" descr="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78401" y="1752600"/>
            <a:ext cx="8852829"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600200" y="1676400"/>
            <a:ext cx="9067800" cy="47244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1828800" y="1143000"/>
            <a:ext cx="8686800" cy="584775"/>
          </a:xfrm>
          <a:prstGeom prst="rect">
            <a:avLst/>
          </a:prstGeom>
        </p:spPr>
        <p:txBody>
          <a:bodyPr wrap="square">
            <a:spAutoFit/>
          </a:bodyPr>
          <a:lstStyle/>
          <a:p>
            <a:r>
              <a:rPr lang="en-US" sz="3200" dirty="0">
                <a:solidFill>
                  <a:srgbClr val="FF0000"/>
                </a:solidFill>
                <a:latin typeface="Calibri"/>
                <a:ea typeface="MS PGothic" charset="0"/>
                <a:cs typeface="Calibri"/>
              </a:rPr>
              <a:t>Exercise 1: </a:t>
            </a:r>
            <a:r>
              <a:rPr lang="en-US" sz="3200" dirty="0">
                <a:latin typeface="Calibri"/>
                <a:ea typeface="MS PGothic" charset="0"/>
                <a:cs typeface="Calibri"/>
              </a:rPr>
              <a:t>Please write down two system services?</a:t>
            </a:r>
            <a:endParaRPr lang="en-US" sz="3200" dirty="0"/>
          </a:p>
        </p:txBody>
      </p:sp>
      <p:sp>
        <p:nvSpPr>
          <p:cNvPr id="5" name="Slide Number Placeholder 4"/>
          <p:cNvSpPr>
            <a:spLocks noGrp="1"/>
          </p:cNvSpPr>
          <p:nvPr>
            <p:ph type="sldNum" sz="quarter" idx="4"/>
          </p:nvPr>
        </p:nvSpPr>
        <p:spPr>
          <a:xfrm>
            <a:off x="1905000" y="6350001"/>
            <a:ext cx="2133600" cy="365125"/>
          </a:xfrm>
        </p:spPr>
        <p:txBody>
          <a:bodyPr/>
          <a:lstStyle/>
          <a:p>
            <a:fld id="{8353CCE1-ED68-4673-B2B8-9A8ACC32B759}" type="slidenum">
              <a:rPr lang="en-US" smtClean="0"/>
              <a:pPr/>
              <a:t>11</a:t>
            </a:fld>
            <a:endParaRPr lang="en-US"/>
          </a:p>
        </p:txBody>
      </p:sp>
    </p:spTree>
    <p:extLst>
      <p:ext uri="{BB962C8B-B14F-4D97-AF65-F5344CB8AC3E}">
        <p14:creationId xmlns:p14="http://schemas.microsoft.com/office/powerpoint/2010/main" val="39523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a:xfrm>
            <a:off x="1752600" y="76200"/>
            <a:ext cx="8763000" cy="1066800"/>
          </a:xfrm>
        </p:spPr>
        <p:txBody>
          <a:bodyPr/>
          <a:lstStyle/>
          <a:p>
            <a:r>
              <a:rPr lang="en-US" dirty="0"/>
              <a:t>Basic Operating System Organization </a:t>
            </a:r>
          </a:p>
        </p:txBody>
      </p:sp>
      <p:sp>
        <p:nvSpPr>
          <p:cNvPr id="32" name="Rectangle 3"/>
          <p:cNvSpPr>
            <a:spLocks noChangeArrowheads="1"/>
          </p:cNvSpPr>
          <p:nvPr/>
        </p:nvSpPr>
        <p:spPr bwMode="auto">
          <a:xfrm>
            <a:off x="2590800" y="5181600"/>
            <a:ext cx="1828800" cy="685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3" name="Text Box 4"/>
          <p:cNvSpPr txBox="1">
            <a:spLocks noChangeArrowheads="1"/>
          </p:cNvSpPr>
          <p:nvPr/>
        </p:nvSpPr>
        <p:spPr bwMode="auto">
          <a:xfrm>
            <a:off x="2819401" y="5334000"/>
            <a:ext cx="1636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Processor(s)</a:t>
            </a:r>
            <a:endParaRPr lang="en-US"/>
          </a:p>
        </p:txBody>
      </p:sp>
      <p:sp>
        <p:nvSpPr>
          <p:cNvPr id="34" name="Rectangle 5"/>
          <p:cNvSpPr>
            <a:spLocks noChangeArrowheads="1"/>
          </p:cNvSpPr>
          <p:nvPr/>
        </p:nvSpPr>
        <p:spPr bwMode="auto">
          <a:xfrm>
            <a:off x="5105400" y="5181600"/>
            <a:ext cx="1828800" cy="685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5" name="Rectangle 6"/>
          <p:cNvSpPr>
            <a:spLocks noChangeArrowheads="1"/>
          </p:cNvSpPr>
          <p:nvPr/>
        </p:nvSpPr>
        <p:spPr bwMode="auto">
          <a:xfrm>
            <a:off x="7848600" y="5181600"/>
            <a:ext cx="1828800" cy="685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6" name="Text Box 7"/>
          <p:cNvSpPr txBox="1">
            <a:spLocks noChangeArrowheads="1"/>
          </p:cNvSpPr>
          <p:nvPr/>
        </p:nvSpPr>
        <p:spPr bwMode="auto">
          <a:xfrm>
            <a:off x="5181601" y="5334000"/>
            <a:ext cx="17363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Main Memory</a:t>
            </a:r>
            <a:endParaRPr lang="en-US"/>
          </a:p>
        </p:txBody>
      </p:sp>
      <p:sp>
        <p:nvSpPr>
          <p:cNvPr id="37" name="Text Box 8"/>
          <p:cNvSpPr txBox="1">
            <a:spLocks noChangeArrowheads="1"/>
          </p:cNvSpPr>
          <p:nvPr/>
        </p:nvSpPr>
        <p:spPr bwMode="auto">
          <a:xfrm>
            <a:off x="8077200" y="5334000"/>
            <a:ext cx="1098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Devices</a:t>
            </a:r>
            <a:endParaRPr lang="en-US"/>
          </a:p>
        </p:txBody>
      </p:sp>
      <p:sp>
        <p:nvSpPr>
          <p:cNvPr id="38" name="Rectangle 9"/>
          <p:cNvSpPr>
            <a:spLocks noChangeArrowheads="1"/>
          </p:cNvSpPr>
          <p:nvPr/>
        </p:nvSpPr>
        <p:spPr bwMode="auto">
          <a:xfrm>
            <a:off x="2362200" y="4953000"/>
            <a:ext cx="7620000" cy="1295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10"/>
          <p:cNvSpPr>
            <a:spLocks noChangeArrowheads="1"/>
          </p:cNvSpPr>
          <p:nvPr/>
        </p:nvSpPr>
        <p:spPr bwMode="auto">
          <a:xfrm>
            <a:off x="2362200" y="1219200"/>
            <a:ext cx="7620000" cy="3581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AutoShape 11"/>
          <p:cNvSpPr>
            <a:spLocks noChangeArrowheads="1"/>
          </p:cNvSpPr>
          <p:nvPr/>
        </p:nvSpPr>
        <p:spPr bwMode="auto">
          <a:xfrm>
            <a:off x="2438400" y="2057400"/>
            <a:ext cx="2057400" cy="990600"/>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41" name="Text Box 12"/>
          <p:cNvSpPr txBox="1">
            <a:spLocks noChangeArrowheads="1"/>
          </p:cNvSpPr>
          <p:nvPr/>
        </p:nvSpPr>
        <p:spPr bwMode="auto">
          <a:xfrm>
            <a:off x="2438400" y="2209801"/>
            <a:ext cx="21467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t>Process, Thread &amp;</a:t>
            </a:r>
          </a:p>
          <a:p>
            <a:pPr eaLnBrk="0" hangingPunct="0"/>
            <a:r>
              <a:rPr lang="en-US" dirty="0"/>
              <a:t>Resource Manager</a:t>
            </a:r>
          </a:p>
        </p:txBody>
      </p:sp>
      <p:sp>
        <p:nvSpPr>
          <p:cNvPr id="42" name="Line 13"/>
          <p:cNvSpPr>
            <a:spLocks noChangeShapeType="1"/>
          </p:cNvSpPr>
          <p:nvPr/>
        </p:nvSpPr>
        <p:spPr bwMode="auto">
          <a:xfrm>
            <a:off x="3505200" y="3048000"/>
            <a:ext cx="0" cy="213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3" name="Group 14"/>
          <p:cNvGrpSpPr>
            <a:grpSpLocks/>
          </p:cNvGrpSpPr>
          <p:nvPr/>
        </p:nvGrpSpPr>
        <p:grpSpPr bwMode="auto">
          <a:xfrm>
            <a:off x="5105400" y="3352800"/>
            <a:ext cx="1752600" cy="1828800"/>
            <a:chOff x="2448" y="2304"/>
            <a:chExt cx="1104" cy="1152"/>
          </a:xfrm>
        </p:grpSpPr>
        <p:sp>
          <p:nvSpPr>
            <p:cNvPr id="44" name="AutoShape 15"/>
            <p:cNvSpPr>
              <a:spLocks noChangeArrowheads="1"/>
            </p:cNvSpPr>
            <p:nvPr/>
          </p:nvSpPr>
          <p:spPr bwMode="auto">
            <a:xfrm>
              <a:off x="2448" y="2304"/>
              <a:ext cx="1104" cy="624"/>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45" name="Text Box 16"/>
            <p:cNvSpPr txBox="1">
              <a:spLocks noChangeArrowheads="1"/>
            </p:cNvSpPr>
            <p:nvPr/>
          </p:nvSpPr>
          <p:spPr bwMode="auto">
            <a:xfrm>
              <a:off x="2640" y="2400"/>
              <a:ext cx="75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Memory</a:t>
              </a:r>
            </a:p>
            <a:p>
              <a:pPr eaLnBrk="0" hangingPunct="0"/>
              <a:r>
                <a:rPr lang="en-US" sz="2000"/>
                <a:t>Manager</a:t>
              </a:r>
              <a:endParaRPr lang="en-US"/>
            </a:p>
          </p:txBody>
        </p:sp>
        <p:sp>
          <p:nvSpPr>
            <p:cNvPr id="46" name="Line 17"/>
            <p:cNvSpPr>
              <a:spLocks noChangeShapeType="1"/>
            </p:cNvSpPr>
            <p:nvPr/>
          </p:nvSpPr>
          <p:spPr bwMode="auto">
            <a:xfrm>
              <a:off x="3024" y="2928"/>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7" name="Group 18"/>
          <p:cNvGrpSpPr>
            <a:grpSpLocks/>
          </p:cNvGrpSpPr>
          <p:nvPr/>
        </p:nvGrpSpPr>
        <p:grpSpPr bwMode="auto">
          <a:xfrm>
            <a:off x="7848600" y="3352800"/>
            <a:ext cx="1752600" cy="1828800"/>
            <a:chOff x="4176" y="2304"/>
            <a:chExt cx="1104" cy="1152"/>
          </a:xfrm>
        </p:grpSpPr>
        <p:sp>
          <p:nvSpPr>
            <p:cNvPr id="48" name="AutoShape 19"/>
            <p:cNvSpPr>
              <a:spLocks noChangeArrowheads="1"/>
            </p:cNvSpPr>
            <p:nvPr/>
          </p:nvSpPr>
          <p:spPr bwMode="auto">
            <a:xfrm>
              <a:off x="4176" y="2304"/>
              <a:ext cx="1104" cy="624"/>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49" name="Text Box 20"/>
            <p:cNvSpPr txBox="1">
              <a:spLocks noChangeArrowheads="1"/>
            </p:cNvSpPr>
            <p:nvPr/>
          </p:nvSpPr>
          <p:spPr bwMode="auto">
            <a:xfrm>
              <a:off x="4320" y="2400"/>
              <a:ext cx="75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 Device</a:t>
              </a:r>
            </a:p>
            <a:p>
              <a:pPr eaLnBrk="0" hangingPunct="0"/>
              <a:r>
                <a:rPr lang="en-US" sz="2000"/>
                <a:t>Manager</a:t>
              </a:r>
              <a:endParaRPr lang="en-US"/>
            </a:p>
          </p:txBody>
        </p:sp>
        <p:sp>
          <p:nvSpPr>
            <p:cNvPr id="50" name="Line 21"/>
            <p:cNvSpPr>
              <a:spLocks noChangeShapeType="1"/>
            </p:cNvSpPr>
            <p:nvPr/>
          </p:nvSpPr>
          <p:spPr bwMode="auto">
            <a:xfrm>
              <a:off x="4752" y="2928"/>
              <a:ext cx="0"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1" name="Line 22"/>
          <p:cNvSpPr>
            <a:spLocks noChangeShapeType="1"/>
          </p:cNvSpPr>
          <p:nvPr/>
        </p:nvSpPr>
        <p:spPr bwMode="auto">
          <a:xfrm flipV="1">
            <a:off x="4495800" y="2133600"/>
            <a:ext cx="198120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Line 23"/>
          <p:cNvSpPr>
            <a:spLocks noChangeShapeType="1"/>
          </p:cNvSpPr>
          <p:nvPr/>
        </p:nvSpPr>
        <p:spPr bwMode="auto">
          <a:xfrm>
            <a:off x="4495800" y="2590800"/>
            <a:ext cx="33528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Line 24"/>
          <p:cNvSpPr>
            <a:spLocks noChangeShapeType="1"/>
          </p:cNvSpPr>
          <p:nvPr/>
        </p:nvSpPr>
        <p:spPr bwMode="auto">
          <a:xfrm>
            <a:off x="4572000" y="2819400"/>
            <a:ext cx="99060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Line 25"/>
          <p:cNvSpPr>
            <a:spLocks noChangeShapeType="1"/>
          </p:cNvSpPr>
          <p:nvPr/>
        </p:nvSpPr>
        <p:spPr bwMode="auto">
          <a:xfrm flipH="1">
            <a:off x="6400800" y="2590800"/>
            <a:ext cx="53340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5" name="Group 26"/>
          <p:cNvGrpSpPr>
            <a:grpSpLocks/>
          </p:cNvGrpSpPr>
          <p:nvPr/>
        </p:nvGrpSpPr>
        <p:grpSpPr bwMode="auto">
          <a:xfrm>
            <a:off x="6477000" y="1600200"/>
            <a:ext cx="1905000" cy="1752600"/>
            <a:chOff x="3312" y="1200"/>
            <a:chExt cx="1200" cy="1104"/>
          </a:xfrm>
        </p:grpSpPr>
        <p:sp>
          <p:nvSpPr>
            <p:cNvPr id="56" name="AutoShape 27"/>
            <p:cNvSpPr>
              <a:spLocks noChangeArrowheads="1"/>
            </p:cNvSpPr>
            <p:nvPr/>
          </p:nvSpPr>
          <p:spPr bwMode="auto">
            <a:xfrm>
              <a:off x="3312" y="1200"/>
              <a:ext cx="1104" cy="624"/>
            </a:xfrm>
            <a:prstGeom prst="roundRect">
              <a:avLst>
                <a:gd name="adj" fmla="val 16667"/>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57" name="Text Box 28"/>
            <p:cNvSpPr txBox="1">
              <a:spLocks noChangeArrowheads="1"/>
            </p:cNvSpPr>
            <p:nvPr/>
          </p:nvSpPr>
          <p:spPr bwMode="auto">
            <a:xfrm>
              <a:off x="3552" y="1296"/>
              <a:ext cx="75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a:t>   File</a:t>
              </a:r>
            </a:p>
            <a:p>
              <a:pPr eaLnBrk="0" hangingPunct="0"/>
              <a:r>
                <a:rPr lang="en-US" sz="2000"/>
                <a:t>Manager</a:t>
              </a:r>
              <a:endParaRPr lang="en-US"/>
            </a:p>
          </p:txBody>
        </p:sp>
        <p:sp>
          <p:nvSpPr>
            <p:cNvPr id="58" name="Line 29"/>
            <p:cNvSpPr>
              <a:spLocks noChangeShapeType="1"/>
            </p:cNvSpPr>
            <p:nvPr/>
          </p:nvSpPr>
          <p:spPr bwMode="auto">
            <a:xfrm>
              <a:off x="4176" y="1824"/>
              <a:ext cx="336" cy="4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 name="Slide Number Placeholder 5"/>
          <p:cNvSpPr>
            <a:spLocks noGrp="1"/>
          </p:cNvSpPr>
          <p:nvPr>
            <p:ph type="sldNum" sz="quarter" idx="4"/>
          </p:nvPr>
        </p:nvSpPr>
        <p:spPr>
          <a:xfrm>
            <a:off x="1905000" y="6350001"/>
            <a:ext cx="2133600" cy="365125"/>
          </a:xfrm>
        </p:spPr>
        <p:txBody>
          <a:bodyPr/>
          <a:lstStyle/>
          <a:p>
            <a:fld id="{8353CCE1-ED68-4673-B2B8-9A8ACC32B759}" type="slidenum">
              <a:rPr lang="en-US" smtClean="0"/>
              <a:pPr/>
              <a:t>12</a:t>
            </a:fld>
            <a:endParaRPr lang="en-US"/>
          </a:p>
        </p:txBody>
      </p:sp>
    </p:spTree>
    <p:extLst>
      <p:ext uri="{BB962C8B-B14F-4D97-AF65-F5344CB8AC3E}">
        <p14:creationId xmlns:p14="http://schemas.microsoft.com/office/powerpoint/2010/main" val="163318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1+#ppt_w/2"/>
                                          </p:val>
                                        </p:tav>
                                        <p:tav tm="100000">
                                          <p:val>
                                            <p:strVal val="#ppt_x"/>
                                          </p:val>
                                        </p:tav>
                                      </p:tavLst>
                                    </p:anim>
                                    <p:anim calcmode="lin" valueType="num">
                                      <p:cBhvr additive="base">
                                        <p:cTn id="1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Mode vs. User Mode</a:t>
            </a:r>
          </a:p>
        </p:txBody>
      </p:sp>
      <p:sp>
        <p:nvSpPr>
          <p:cNvPr id="3" name="Content Placeholder 2"/>
          <p:cNvSpPr>
            <a:spLocks noGrp="1"/>
          </p:cNvSpPr>
          <p:nvPr>
            <p:ph idx="1"/>
          </p:nvPr>
        </p:nvSpPr>
        <p:spPr>
          <a:xfrm>
            <a:off x="2720919" y="1278029"/>
            <a:ext cx="8885129" cy="4525963"/>
          </a:xfrm>
        </p:spPr>
        <p:txBody>
          <a:bodyPr>
            <a:normAutofit fontScale="92500" lnSpcReduction="10000"/>
          </a:bodyPr>
          <a:lstStyle/>
          <a:p>
            <a:r>
              <a:rPr lang="en-US" b="1" dirty="0"/>
              <a:t>Kernel Mode. </a:t>
            </a:r>
          </a:p>
          <a:p>
            <a:pPr lvl="1"/>
            <a:r>
              <a:rPr lang="en-US" dirty="0"/>
              <a:t>Executing code has complete and </a:t>
            </a:r>
            <a:r>
              <a:rPr lang="en-US" dirty="0">
                <a:solidFill>
                  <a:srgbClr val="FF0000"/>
                </a:solidFill>
              </a:rPr>
              <a:t>unrestricted access</a:t>
            </a:r>
            <a:r>
              <a:rPr lang="en-US" dirty="0"/>
              <a:t> to the underlying hardware. </a:t>
            </a:r>
          </a:p>
          <a:p>
            <a:pPr lvl="1"/>
            <a:r>
              <a:rPr lang="en-US" dirty="0"/>
              <a:t>Is reserved for the </a:t>
            </a:r>
            <a:r>
              <a:rPr lang="en-US" dirty="0">
                <a:solidFill>
                  <a:srgbClr val="FF0000"/>
                </a:solidFill>
              </a:rPr>
              <a:t>lowest-level, trusted</a:t>
            </a:r>
            <a:r>
              <a:rPr lang="en-US" dirty="0"/>
              <a:t> functions of OS.</a:t>
            </a:r>
          </a:p>
          <a:p>
            <a:pPr lvl="1"/>
            <a:r>
              <a:rPr lang="en-US" dirty="0"/>
              <a:t>Crashes in this mode are </a:t>
            </a:r>
            <a:r>
              <a:rPr lang="en-US" dirty="0">
                <a:solidFill>
                  <a:srgbClr val="FF0000"/>
                </a:solidFill>
              </a:rPr>
              <a:t>catastrophic</a:t>
            </a:r>
            <a:r>
              <a:rPr lang="en-US" dirty="0"/>
              <a:t>.</a:t>
            </a:r>
          </a:p>
          <a:p>
            <a:pPr lvl="1"/>
            <a:endParaRPr lang="en-US" dirty="0"/>
          </a:p>
          <a:p>
            <a:r>
              <a:rPr lang="en-US" b="1" dirty="0"/>
              <a:t>User Mode</a:t>
            </a:r>
            <a:endParaRPr lang="en-US" dirty="0"/>
          </a:p>
          <a:p>
            <a:pPr lvl="1"/>
            <a:r>
              <a:rPr lang="en-US" dirty="0"/>
              <a:t>Executing code has no ability to </a:t>
            </a:r>
            <a:r>
              <a:rPr lang="en-US" i="1" dirty="0">
                <a:solidFill>
                  <a:srgbClr val="FF0000"/>
                </a:solidFill>
              </a:rPr>
              <a:t>directly</a:t>
            </a:r>
            <a:r>
              <a:rPr lang="en-US" dirty="0">
                <a:solidFill>
                  <a:srgbClr val="FF0000"/>
                </a:solidFill>
              </a:rPr>
              <a:t> access</a:t>
            </a:r>
            <a:r>
              <a:rPr lang="en-US" dirty="0"/>
              <a:t> hardware </a:t>
            </a:r>
          </a:p>
          <a:p>
            <a:pPr lvl="1"/>
            <a:r>
              <a:rPr lang="en-US" dirty="0"/>
              <a:t>Code must delegate to </a:t>
            </a:r>
            <a:r>
              <a:rPr lang="en-US" dirty="0">
                <a:solidFill>
                  <a:srgbClr val="FF0000"/>
                </a:solidFill>
              </a:rPr>
              <a:t>system APIs</a:t>
            </a:r>
            <a:r>
              <a:rPr lang="en-US" dirty="0"/>
              <a:t> to access hardware</a:t>
            </a:r>
          </a:p>
          <a:p>
            <a:pPr lvl="1"/>
            <a:r>
              <a:rPr lang="en-US" dirty="0"/>
              <a:t>Crashes in user mode are always recoverable</a:t>
            </a:r>
          </a:p>
        </p:txBody>
      </p:sp>
      <p:sp>
        <p:nvSpPr>
          <p:cNvPr id="5" name="Slide Number Placeholder 4"/>
          <p:cNvSpPr>
            <a:spLocks noGrp="1"/>
          </p:cNvSpPr>
          <p:nvPr>
            <p:ph type="sldNum" sz="quarter" idx="4"/>
          </p:nvPr>
        </p:nvSpPr>
        <p:spPr>
          <a:xfrm>
            <a:off x="1905000" y="6350001"/>
            <a:ext cx="2133600" cy="365125"/>
          </a:xfrm>
        </p:spPr>
        <p:txBody>
          <a:bodyPr/>
          <a:lstStyle/>
          <a:p>
            <a:fld id="{8353CCE1-ED68-4673-B2B8-9A8ACC32B759}" type="slidenum">
              <a:rPr lang="en-US" smtClean="0"/>
              <a:pPr/>
              <a:t>13</a:t>
            </a:fld>
            <a:endParaRPr lang="en-US"/>
          </a:p>
        </p:txBody>
      </p:sp>
      <p:pic>
        <p:nvPicPr>
          <p:cNvPr id="6" name="Picture 5"/>
          <p:cNvPicPr>
            <a:picLocks noChangeAspect="1"/>
          </p:cNvPicPr>
          <p:nvPr/>
        </p:nvPicPr>
        <p:blipFill>
          <a:blip r:embed="rId3"/>
          <a:stretch>
            <a:fillRect/>
          </a:stretch>
        </p:blipFill>
        <p:spPr>
          <a:xfrm>
            <a:off x="533400" y="1446541"/>
            <a:ext cx="1905000" cy="1864611"/>
          </a:xfrm>
          <a:prstGeom prst="rect">
            <a:avLst/>
          </a:prstGeom>
        </p:spPr>
      </p:pic>
      <p:pic>
        <p:nvPicPr>
          <p:cNvPr id="4" name="Picture 3"/>
          <p:cNvPicPr>
            <a:picLocks noChangeAspect="1"/>
          </p:cNvPicPr>
          <p:nvPr/>
        </p:nvPicPr>
        <p:blipFill>
          <a:blip r:embed="rId4"/>
          <a:stretch>
            <a:fillRect/>
          </a:stretch>
        </p:blipFill>
        <p:spPr>
          <a:xfrm>
            <a:off x="533400" y="3810000"/>
            <a:ext cx="1905000" cy="1905000"/>
          </a:xfrm>
          <a:prstGeom prst="rect">
            <a:avLst/>
          </a:prstGeom>
        </p:spPr>
      </p:pic>
    </p:spTree>
    <p:extLst>
      <p:ext uri="{BB962C8B-B14F-4D97-AF65-F5344CB8AC3E}">
        <p14:creationId xmlns:p14="http://schemas.microsoft.com/office/powerpoint/2010/main" val="303701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304800"/>
            <a:ext cx="8229600" cy="576262"/>
          </a:xfrm>
        </p:spPr>
        <p:txBody>
          <a:bodyPr>
            <a:normAutofit fontScale="90000"/>
          </a:bodyPr>
          <a:lstStyle/>
          <a:p>
            <a:pPr eaLnBrk="1" hangingPunct="1"/>
            <a:r>
              <a:rPr lang="en-US" dirty="0">
                <a:ea typeface="MS PGothic" charset="0"/>
              </a:rPr>
              <a:t>API – System Call – OS Relationship</a:t>
            </a:r>
          </a:p>
        </p:txBody>
      </p:sp>
      <p:pic>
        <p:nvPicPr>
          <p:cNvPr id="19459" name="Picture 5" descr="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92376" y="1425575"/>
            <a:ext cx="7153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353CCE1-ED68-4673-B2B8-9A8ACC32B759}" type="slidenum">
              <a:rPr lang="en-US" smtClean="0"/>
              <a:pPr/>
              <a:t>14</a:t>
            </a:fld>
            <a:endParaRPr lang="en-US"/>
          </a:p>
        </p:txBody>
      </p:sp>
      <p:sp>
        <p:nvSpPr>
          <p:cNvPr id="5" name="Rectangle 4"/>
          <p:cNvSpPr/>
          <p:nvPr/>
        </p:nvSpPr>
        <p:spPr>
          <a:xfrm>
            <a:off x="3581401" y="3429000"/>
            <a:ext cx="6248399" cy="24791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505200" y="1295401"/>
            <a:ext cx="6324600" cy="2133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6584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417 0.00162 L -0.00417 -0.0539 " pathEditMode="relative" rAng="0" ptsTypes="AA">
                                      <p:cBhvr>
                                        <p:cTn id="6" dur="2000" fill="hold"/>
                                        <p:tgtEl>
                                          <p:spTgt spid="6"/>
                                        </p:tgtEl>
                                        <p:attrNameLst>
                                          <p:attrName>ppt_x</p:attrName>
                                          <p:attrName>ppt_y</p:attrName>
                                        </p:attrNameLst>
                                      </p:cBhvr>
                                      <p:rCtr x="0" y="-2776"/>
                                    </p:animMotion>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304800"/>
            <a:ext cx="9202620" cy="622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2"/>
          <p:cNvSpPr>
            <a:spLocks noGrp="1" noChangeArrowheads="1"/>
          </p:cNvSpPr>
          <p:nvPr>
            <p:ph type="title"/>
          </p:nvPr>
        </p:nvSpPr>
        <p:spPr>
          <a:xfrm>
            <a:off x="336330" y="1472489"/>
            <a:ext cx="4191000" cy="576262"/>
          </a:xfrm>
        </p:spPr>
        <p:txBody>
          <a:bodyPr>
            <a:noAutofit/>
          </a:bodyPr>
          <a:lstStyle/>
          <a:p>
            <a:pPr eaLnBrk="1" hangingPunct="1"/>
            <a:r>
              <a:rPr lang="en-US" dirty="0">
                <a:ea typeface="MS PGothic" charset="0"/>
              </a:rPr>
              <a:t>System Calls</a:t>
            </a:r>
          </a:p>
        </p:txBody>
      </p:sp>
      <p:sp>
        <p:nvSpPr>
          <p:cNvPr id="16389" name="Line 6"/>
          <p:cNvSpPr>
            <a:spLocks noChangeShapeType="1"/>
          </p:cNvSpPr>
          <p:nvPr/>
        </p:nvSpPr>
        <p:spPr bwMode="auto">
          <a:xfrm>
            <a:off x="8882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 name="Slide Number Placeholder 2"/>
          <p:cNvSpPr>
            <a:spLocks noGrp="1"/>
          </p:cNvSpPr>
          <p:nvPr>
            <p:ph type="sldNum" sz="quarter" idx="4"/>
          </p:nvPr>
        </p:nvSpPr>
        <p:spPr>
          <a:xfrm>
            <a:off x="1981200" y="6350000"/>
            <a:ext cx="2133600" cy="365125"/>
          </a:xfrm>
        </p:spPr>
        <p:txBody>
          <a:bodyPr/>
          <a:lstStyle/>
          <a:p>
            <a:fld id="{8353CCE1-ED68-4673-B2B8-9A8ACC32B759}" type="slidenum">
              <a:rPr lang="en-US" smtClean="0"/>
              <a:pPr/>
              <a:t>15</a:t>
            </a:fld>
            <a:endParaRPr lang="en-US"/>
          </a:p>
        </p:txBody>
      </p:sp>
      <p:sp>
        <p:nvSpPr>
          <p:cNvPr id="9" name="Rectangle 8"/>
          <p:cNvSpPr/>
          <p:nvPr/>
        </p:nvSpPr>
        <p:spPr>
          <a:xfrm>
            <a:off x="5334000" y="4572000"/>
            <a:ext cx="3352800" cy="30480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387" name="Rectangle 5"/>
          <p:cNvSpPr>
            <a:spLocks noGrp="1" noChangeArrowheads="1"/>
          </p:cNvSpPr>
          <p:nvPr>
            <p:ph idx="1"/>
          </p:nvPr>
        </p:nvSpPr>
        <p:spPr>
          <a:xfrm>
            <a:off x="609599" y="2236077"/>
            <a:ext cx="3644462" cy="1787525"/>
          </a:xfrm>
        </p:spPr>
        <p:txBody>
          <a:bodyPr>
            <a:noAutofit/>
          </a:bodyPr>
          <a:lstStyle/>
          <a:p>
            <a:pPr marL="0" indent="0">
              <a:buNone/>
            </a:pPr>
            <a:r>
              <a:rPr lang="en-US" sz="2800" dirty="0">
                <a:ea typeface="MS PGothic" charset="0"/>
              </a:rPr>
              <a:t>System call sequence to copy the contents of one file to another file</a:t>
            </a:r>
          </a:p>
        </p:txBody>
      </p:sp>
      <p:pic>
        <p:nvPicPr>
          <p:cNvPr id="1026" name="Picture 2" descr="http://tse1.mm.bing.net/th?&amp;id=OIP.Mc85756e7789ce82f2d7d44f3f1148a2fo0&amp;w=299&amp;h=239&amp;c=0&amp;pid=1.9&amp;rs=0&amp;p=0&amp;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843" y="3890963"/>
            <a:ext cx="28479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08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descr="Screen Shot 2012-12-01 at 12.25.00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
            <a:ext cx="7162800" cy="683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16</a:t>
            </a:fld>
            <a:endParaRPr lang="en-US"/>
          </a:p>
        </p:txBody>
      </p:sp>
      <p:sp>
        <p:nvSpPr>
          <p:cNvPr id="5" name="Rectangle 4"/>
          <p:cNvSpPr/>
          <p:nvPr/>
        </p:nvSpPr>
        <p:spPr>
          <a:xfrm>
            <a:off x="2971800" y="2209800"/>
            <a:ext cx="6324600" cy="152400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36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821384" y="1113631"/>
            <a:ext cx="4991100" cy="576263"/>
          </a:xfrm>
        </p:spPr>
        <p:txBody>
          <a:bodyPr>
            <a:noAutofit/>
          </a:bodyPr>
          <a:lstStyle/>
          <a:p>
            <a:pPr eaLnBrk="1" hangingPunct="1"/>
            <a:r>
              <a:rPr lang="en-US" sz="2400" dirty="0">
                <a:ea typeface="MS PGothic" charset="0"/>
              </a:rPr>
              <a:t>Standard C Library Example</a:t>
            </a:r>
          </a:p>
        </p:txBody>
      </p:sp>
      <p:sp>
        <p:nvSpPr>
          <p:cNvPr id="27651" name="Rectangle 3"/>
          <p:cNvSpPr>
            <a:spLocks noGrp="1" noChangeArrowheads="1"/>
          </p:cNvSpPr>
          <p:nvPr>
            <p:ph idx="1"/>
          </p:nvPr>
        </p:nvSpPr>
        <p:spPr>
          <a:xfrm>
            <a:off x="533400" y="244428"/>
            <a:ext cx="11506200" cy="974772"/>
          </a:xfrm>
        </p:spPr>
        <p:txBody>
          <a:bodyPr>
            <a:normAutofit fontScale="47500" lnSpcReduction="20000"/>
          </a:bodyPr>
          <a:lstStyle/>
          <a:p>
            <a:pPr marL="0" indent="0">
              <a:buNone/>
            </a:pPr>
            <a:r>
              <a:rPr lang="en-US" sz="7000" dirty="0">
                <a:solidFill>
                  <a:srgbClr val="FF0000"/>
                </a:solidFill>
                <a:ea typeface="MS PGothic" charset="0"/>
              </a:rPr>
              <a:t>Exercise 2 (</a:t>
            </a:r>
            <a:r>
              <a:rPr lang="en-US" sz="7000" dirty="0" err="1">
                <a:solidFill>
                  <a:srgbClr val="FF0000"/>
                </a:solidFill>
                <a:ea typeface="MS PGothic" charset="0"/>
              </a:rPr>
              <a:t>Plickers</a:t>
            </a:r>
            <a:r>
              <a:rPr lang="en-US" sz="7000" dirty="0">
                <a:solidFill>
                  <a:srgbClr val="FF0000"/>
                </a:solidFill>
                <a:ea typeface="MS PGothic" charset="0"/>
              </a:rPr>
              <a:t>): </a:t>
            </a:r>
            <a:r>
              <a:rPr lang="en-US" sz="7000" dirty="0" err="1"/>
              <a:t>printf</a:t>
            </a:r>
            <a:r>
              <a:rPr lang="en-US" sz="7000" dirty="0"/>
              <a:t>() must call the write() system call for the following reasons </a:t>
            </a:r>
            <a:r>
              <a:rPr lang="en-US" sz="7000" b="1" u="sng" dirty="0"/>
              <a:t>except</a:t>
            </a:r>
            <a:r>
              <a:rPr lang="en-US" sz="7000" b="1" dirty="0"/>
              <a:t>:</a:t>
            </a:r>
            <a:endParaRPr lang="en-US" sz="7000" dirty="0"/>
          </a:p>
          <a:p>
            <a:pPr marL="0" indent="0">
              <a:buNone/>
            </a:pPr>
            <a:endParaRPr lang="en-US" sz="2800" dirty="0">
              <a:solidFill>
                <a:srgbClr val="FF0000"/>
              </a:solidFill>
              <a:ea typeface="MS PGothic" charset="0"/>
            </a:endParaRPr>
          </a:p>
        </p:txBody>
      </p:sp>
      <p:pic>
        <p:nvPicPr>
          <p:cNvPr id="27652" name="Picture 1" descr="Screen Shot 2012-12-01 at 1.12.03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2034" y="1624976"/>
            <a:ext cx="4673416" cy="47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17</a:t>
            </a:fld>
            <a:endParaRPr lang="en-US"/>
          </a:p>
        </p:txBody>
      </p:sp>
      <p:pic>
        <p:nvPicPr>
          <p:cNvPr id="2" name="Picture 1"/>
          <p:cNvPicPr>
            <a:picLocks noChangeAspect="1"/>
          </p:cNvPicPr>
          <p:nvPr/>
        </p:nvPicPr>
        <p:blipFill>
          <a:blip r:embed="rId4"/>
          <a:stretch>
            <a:fillRect/>
          </a:stretch>
        </p:blipFill>
        <p:spPr>
          <a:xfrm>
            <a:off x="25400" y="2286000"/>
            <a:ext cx="1996634" cy="2197100"/>
          </a:xfrm>
          <a:prstGeom prst="rect">
            <a:avLst/>
          </a:prstGeom>
        </p:spPr>
      </p:pic>
      <p:sp>
        <p:nvSpPr>
          <p:cNvPr id="4" name="Rectangle 3"/>
          <p:cNvSpPr/>
          <p:nvPr/>
        </p:nvSpPr>
        <p:spPr>
          <a:xfrm>
            <a:off x="6812484" y="1087022"/>
            <a:ext cx="5227116" cy="5262979"/>
          </a:xfrm>
          <a:prstGeom prst="rect">
            <a:avLst/>
          </a:prstGeom>
        </p:spPr>
        <p:txBody>
          <a:bodyPr wrap="square">
            <a:spAutoFit/>
          </a:bodyPr>
          <a:lstStyle/>
          <a:p>
            <a:pPr marL="342900" marR="0" lvl="0" indent="-342900">
              <a:spcBef>
                <a:spcPts val="0"/>
              </a:spcBef>
              <a:spcAft>
                <a:spcPts val="0"/>
              </a:spcAft>
              <a:buFont typeface="+mj-lt"/>
              <a:buAutoNum type="alphaUcParenBoth"/>
            </a:pPr>
            <a:r>
              <a:rPr lang="en-US" sz="2800" dirty="0" err="1">
                <a:latin typeface="Calibri" charset="0"/>
                <a:ea typeface="Calibri" charset="0"/>
                <a:cs typeface="Calibri" charset="0"/>
              </a:rPr>
              <a:t>printf</a:t>
            </a:r>
            <a:r>
              <a:rPr lang="en-US" sz="2800" dirty="0">
                <a:latin typeface="Calibri" charset="0"/>
                <a:ea typeface="Calibri" charset="0"/>
                <a:cs typeface="Calibri" charset="0"/>
              </a:rPr>
              <a:t>() uses I/O resources managed by operating systems</a:t>
            </a:r>
          </a:p>
          <a:p>
            <a:pPr marL="342900" marR="0" lvl="0" indent="-342900">
              <a:spcBef>
                <a:spcPts val="0"/>
              </a:spcBef>
              <a:spcAft>
                <a:spcPts val="0"/>
              </a:spcAft>
              <a:buFont typeface="+mj-lt"/>
              <a:buAutoNum type="alphaUcParenBoth"/>
            </a:pPr>
            <a:endParaRPr lang="en-US" sz="2800" dirty="0">
              <a:latin typeface="Calibri" charset="0"/>
              <a:ea typeface="Calibri" charset="0"/>
              <a:cs typeface="Calibri" charset="0"/>
            </a:endParaRPr>
          </a:p>
          <a:p>
            <a:pPr marL="342900" marR="0" lvl="0" indent="-342900">
              <a:spcBef>
                <a:spcPts val="0"/>
              </a:spcBef>
              <a:spcAft>
                <a:spcPts val="0"/>
              </a:spcAft>
              <a:buFont typeface="+mj-lt"/>
              <a:buAutoNum type="alphaUcParenBoth"/>
            </a:pPr>
            <a:r>
              <a:rPr lang="en-US" sz="2800" dirty="0" err="1">
                <a:latin typeface="Calibri" charset="0"/>
                <a:ea typeface="Calibri" charset="0"/>
                <a:cs typeface="Calibri" charset="0"/>
              </a:rPr>
              <a:t>printf</a:t>
            </a:r>
            <a:r>
              <a:rPr lang="en-US" sz="2800" dirty="0">
                <a:latin typeface="Calibri" charset="0"/>
                <a:ea typeface="Calibri" charset="0"/>
                <a:cs typeface="Calibri" charset="0"/>
              </a:rPr>
              <a:t>() relies on an output device managed by device management</a:t>
            </a:r>
          </a:p>
          <a:p>
            <a:pPr marL="342900" marR="0" lvl="0" indent="-342900">
              <a:spcBef>
                <a:spcPts val="0"/>
              </a:spcBef>
              <a:spcAft>
                <a:spcPts val="0"/>
              </a:spcAft>
              <a:buFont typeface="+mj-lt"/>
              <a:buAutoNum type="alphaUcParenBoth"/>
            </a:pPr>
            <a:endParaRPr lang="en-US" sz="2800" dirty="0">
              <a:latin typeface="Calibri" charset="0"/>
              <a:ea typeface="Calibri" charset="0"/>
              <a:cs typeface="Calibri" charset="0"/>
            </a:endParaRPr>
          </a:p>
          <a:p>
            <a:pPr marL="342900" marR="0" lvl="0" indent="-342900">
              <a:spcBef>
                <a:spcPts val="0"/>
              </a:spcBef>
              <a:spcAft>
                <a:spcPts val="0"/>
              </a:spcAft>
              <a:buFont typeface="+mj-lt"/>
              <a:buAutoNum type="alphaUcParenBoth"/>
            </a:pPr>
            <a:r>
              <a:rPr lang="en-US" sz="2800" dirty="0" err="1">
                <a:latin typeface="Calibri" charset="0"/>
                <a:ea typeface="Calibri" charset="0"/>
                <a:cs typeface="Calibri" charset="0"/>
              </a:rPr>
              <a:t>printf</a:t>
            </a:r>
            <a:r>
              <a:rPr lang="en-US" sz="2800" dirty="0">
                <a:latin typeface="Calibri" charset="0"/>
                <a:ea typeface="Calibri" charset="0"/>
                <a:cs typeface="Calibri" charset="0"/>
              </a:rPr>
              <a:t>() depends on a service offered at the user mode</a:t>
            </a:r>
          </a:p>
          <a:p>
            <a:pPr marL="342900" marR="0" lvl="0" indent="-342900">
              <a:spcBef>
                <a:spcPts val="0"/>
              </a:spcBef>
              <a:spcAft>
                <a:spcPts val="0"/>
              </a:spcAft>
              <a:buFont typeface="+mj-lt"/>
              <a:buAutoNum type="alphaUcParenBoth"/>
            </a:pPr>
            <a:endParaRPr lang="en-US" sz="2800" dirty="0">
              <a:latin typeface="Calibri" charset="0"/>
              <a:ea typeface="Calibri" charset="0"/>
              <a:cs typeface="Calibri" charset="0"/>
            </a:endParaRPr>
          </a:p>
          <a:p>
            <a:pPr marL="342900" marR="0" lvl="0" indent="-342900">
              <a:spcBef>
                <a:spcPts val="0"/>
              </a:spcBef>
              <a:spcAft>
                <a:spcPts val="0"/>
              </a:spcAft>
              <a:buFont typeface="+mj-lt"/>
              <a:buAutoNum type="alphaUcParenBoth"/>
            </a:pPr>
            <a:r>
              <a:rPr lang="en-US" sz="2800" dirty="0" err="1">
                <a:latin typeface="Calibri" charset="0"/>
                <a:ea typeface="Calibri" charset="0"/>
                <a:cs typeface="Calibri" charset="0"/>
              </a:rPr>
              <a:t>printf</a:t>
            </a:r>
            <a:r>
              <a:rPr lang="en-US" sz="2800" dirty="0">
                <a:latin typeface="Calibri" charset="0"/>
                <a:ea typeface="Calibri" charset="0"/>
                <a:cs typeface="Calibri" charset="0"/>
              </a:rPr>
              <a:t>() calls a service implemented in the kernel</a:t>
            </a:r>
            <a:endParaRPr lang="en-US" sz="2800" dirty="0">
              <a:effectLst/>
              <a:latin typeface="Calibri" charset="0"/>
              <a:ea typeface="Calibri" charset="0"/>
              <a:cs typeface="Calibri" charset="0"/>
            </a:endParaRPr>
          </a:p>
        </p:txBody>
      </p:sp>
    </p:spTree>
    <p:extLst>
      <p:ext uri="{BB962C8B-B14F-4D97-AF65-F5344CB8AC3E}">
        <p14:creationId xmlns:p14="http://schemas.microsoft.com/office/powerpoint/2010/main" val="343063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1866900" y="252413"/>
            <a:ext cx="9067799" cy="804862"/>
          </a:xfrm>
        </p:spPr>
        <p:txBody>
          <a:bodyPr>
            <a:noAutofit/>
          </a:bodyPr>
          <a:lstStyle/>
          <a:p>
            <a:r>
              <a:rPr lang="en-US" dirty="0">
                <a:ea typeface="MS PGothic" charset="0"/>
              </a:rPr>
              <a:t>User Goals vs. System Goals</a:t>
            </a:r>
          </a:p>
        </p:txBody>
      </p:sp>
      <p:sp>
        <p:nvSpPr>
          <p:cNvPr id="34819" name="Rectangle 1027"/>
          <p:cNvSpPr>
            <a:spLocks noGrp="1" noChangeArrowheads="1"/>
          </p:cNvSpPr>
          <p:nvPr>
            <p:ph idx="1"/>
          </p:nvPr>
        </p:nvSpPr>
        <p:spPr>
          <a:xfrm>
            <a:off x="2362201" y="2362200"/>
            <a:ext cx="3429000" cy="3752850"/>
          </a:xfrm>
        </p:spPr>
        <p:txBody>
          <a:bodyPr>
            <a:normAutofit/>
          </a:bodyPr>
          <a:lstStyle/>
          <a:p>
            <a:r>
              <a:rPr lang="en-US" sz="2800" dirty="0"/>
              <a:t>Convenient to use</a:t>
            </a:r>
          </a:p>
          <a:p>
            <a:r>
              <a:rPr lang="en-US" sz="2800" dirty="0"/>
              <a:t>Easy to implement</a:t>
            </a:r>
          </a:p>
          <a:p>
            <a:r>
              <a:rPr lang="en-US" sz="2800" dirty="0"/>
              <a:t>Easy to learn</a:t>
            </a:r>
          </a:p>
          <a:p>
            <a:r>
              <a:rPr lang="en-US" sz="2800" dirty="0"/>
              <a:t>Reliable</a:t>
            </a:r>
          </a:p>
          <a:p>
            <a:r>
              <a:rPr lang="en-US" sz="2800" dirty="0"/>
              <a:t>Easy to maintain</a:t>
            </a: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18</a:t>
            </a:fld>
            <a:endParaRPr lang="en-US"/>
          </a:p>
        </p:txBody>
      </p:sp>
      <p:sp>
        <p:nvSpPr>
          <p:cNvPr id="5" name="Rectangle 3"/>
          <p:cNvSpPr txBox="1">
            <a:spLocks noChangeArrowheads="1"/>
          </p:cNvSpPr>
          <p:nvPr/>
        </p:nvSpPr>
        <p:spPr>
          <a:xfrm>
            <a:off x="2514600" y="1066800"/>
            <a:ext cx="73152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2800" dirty="0">
                <a:solidFill>
                  <a:srgbClr val="FF0000"/>
                </a:solidFill>
                <a:ea typeface="MS PGothic" charset="0"/>
              </a:rPr>
              <a:t>Which of the following goals are end-user goals?</a:t>
            </a:r>
          </a:p>
          <a:p>
            <a:pPr marL="0" indent="0" fontAlgn="auto">
              <a:spcAft>
                <a:spcPts val="0"/>
              </a:spcAft>
              <a:buNone/>
            </a:pPr>
            <a:r>
              <a:rPr lang="en-US" sz="2800" dirty="0">
                <a:solidFill>
                  <a:srgbClr val="FF0000"/>
                </a:solidFill>
                <a:ea typeface="MS PGothic" charset="0"/>
              </a:rPr>
              <a:t>Which of the following goals are system goals?</a:t>
            </a:r>
          </a:p>
        </p:txBody>
      </p:sp>
      <p:sp>
        <p:nvSpPr>
          <p:cNvPr id="6" name="Rectangle 1027"/>
          <p:cNvSpPr txBox="1">
            <a:spLocks noChangeArrowheads="1"/>
          </p:cNvSpPr>
          <p:nvPr/>
        </p:nvSpPr>
        <p:spPr>
          <a:xfrm>
            <a:off x="6400800" y="2343150"/>
            <a:ext cx="3429000" cy="37528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2800" dirty="0"/>
              <a:t>Flexible</a:t>
            </a:r>
          </a:p>
          <a:p>
            <a:pPr fontAlgn="auto">
              <a:spcAft>
                <a:spcPts val="0"/>
              </a:spcAft>
            </a:pPr>
            <a:r>
              <a:rPr lang="en-US" sz="2800" dirty="0"/>
              <a:t>Error-free</a:t>
            </a:r>
          </a:p>
          <a:p>
            <a:pPr fontAlgn="auto">
              <a:spcAft>
                <a:spcPts val="0"/>
              </a:spcAft>
            </a:pPr>
            <a:r>
              <a:rPr lang="en-US" sz="2800" dirty="0"/>
              <a:t>Efficient and Fast</a:t>
            </a:r>
          </a:p>
          <a:p>
            <a:pPr fontAlgn="auto">
              <a:spcAft>
                <a:spcPts val="0"/>
              </a:spcAft>
            </a:pPr>
            <a:r>
              <a:rPr lang="en-US" sz="2800" dirty="0"/>
              <a:t>Safe</a:t>
            </a:r>
          </a:p>
          <a:p>
            <a:pPr fontAlgn="auto">
              <a:spcAft>
                <a:spcPts val="0"/>
              </a:spcAft>
            </a:pPr>
            <a:r>
              <a:rPr lang="en-US" sz="2800" dirty="0"/>
              <a:t>Easy to design</a:t>
            </a:r>
          </a:p>
        </p:txBody>
      </p:sp>
      <p:grpSp>
        <p:nvGrpSpPr>
          <p:cNvPr id="2" name="Group 1"/>
          <p:cNvGrpSpPr/>
          <p:nvPr/>
        </p:nvGrpSpPr>
        <p:grpSpPr>
          <a:xfrm>
            <a:off x="2362200" y="2343150"/>
            <a:ext cx="3276600" cy="1562100"/>
            <a:chOff x="838200" y="2343150"/>
            <a:chExt cx="3276600" cy="1562100"/>
          </a:xfrm>
        </p:grpSpPr>
        <p:sp>
          <p:nvSpPr>
            <p:cNvPr id="7" name="Rectangle 6"/>
            <p:cNvSpPr/>
            <p:nvPr/>
          </p:nvSpPr>
          <p:spPr>
            <a:xfrm>
              <a:off x="838200" y="2343150"/>
              <a:ext cx="3276600" cy="55245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p:cNvSpPr/>
            <p:nvPr/>
          </p:nvSpPr>
          <p:spPr>
            <a:xfrm>
              <a:off x="838200" y="3352800"/>
              <a:ext cx="3276600" cy="552450"/>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4" name="Group 3"/>
          <p:cNvGrpSpPr/>
          <p:nvPr/>
        </p:nvGrpSpPr>
        <p:grpSpPr>
          <a:xfrm>
            <a:off x="2362200" y="2877406"/>
            <a:ext cx="7315200" cy="2083514"/>
            <a:chOff x="838200" y="2877406"/>
            <a:chExt cx="7315200" cy="2083514"/>
          </a:xfrm>
        </p:grpSpPr>
        <p:sp>
          <p:nvSpPr>
            <p:cNvPr id="10" name="Rectangle 9"/>
            <p:cNvSpPr/>
            <p:nvPr/>
          </p:nvSpPr>
          <p:spPr>
            <a:xfrm>
              <a:off x="838200" y="2877406"/>
              <a:ext cx="3276600" cy="541320"/>
            </a:xfrm>
            <a:prstGeom prst="rect">
              <a:avLst/>
            </a:prstGeom>
            <a:no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838200" y="4419600"/>
              <a:ext cx="3276600" cy="541320"/>
            </a:xfrm>
            <a:prstGeom prst="rect">
              <a:avLst/>
            </a:prstGeom>
            <a:no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876800" y="4419600"/>
              <a:ext cx="3276600" cy="541320"/>
            </a:xfrm>
            <a:prstGeom prst="rect">
              <a:avLst/>
            </a:prstGeom>
            <a:noFill/>
            <a:ln w="7620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06165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par>
                                <p:cTn id="14" presetID="53"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81200" y="182563"/>
            <a:ext cx="8229600" cy="808037"/>
          </a:xfrm>
        </p:spPr>
        <p:txBody>
          <a:bodyPr>
            <a:noAutofit/>
          </a:bodyPr>
          <a:lstStyle/>
          <a:p>
            <a:pPr eaLnBrk="1" hangingPunct="1"/>
            <a:r>
              <a:rPr lang="en-US" dirty="0">
                <a:ea typeface="MS PGothic" charset="0"/>
              </a:rPr>
              <a:t>Simple Structure  -- MS-DOS</a:t>
            </a:r>
          </a:p>
        </p:txBody>
      </p:sp>
      <p:sp>
        <p:nvSpPr>
          <p:cNvPr id="38915" name="Rectangle 3"/>
          <p:cNvSpPr>
            <a:spLocks noGrp="1" noChangeArrowheads="1"/>
          </p:cNvSpPr>
          <p:nvPr>
            <p:ph idx="1"/>
          </p:nvPr>
        </p:nvSpPr>
        <p:spPr>
          <a:xfrm>
            <a:off x="1066800" y="3733801"/>
            <a:ext cx="5638800" cy="2487613"/>
          </a:xfrm>
        </p:spPr>
        <p:txBody>
          <a:bodyPr>
            <a:normAutofit fontScale="92500"/>
          </a:bodyPr>
          <a:lstStyle/>
          <a:p>
            <a:r>
              <a:rPr lang="en-US" sz="2800" dirty="0">
                <a:ea typeface="MS PGothic" charset="0"/>
              </a:rPr>
              <a:t>Goal: the most functionality in the least space</a:t>
            </a:r>
          </a:p>
          <a:p>
            <a:r>
              <a:rPr lang="en-US" sz="2800" dirty="0">
                <a:ea typeface="MS PGothic" charset="0"/>
              </a:rPr>
              <a:t>Not divided into modules</a:t>
            </a:r>
          </a:p>
          <a:p>
            <a:r>
              <a:rPr lang="en-US" sz="2800" dirty="0">
                <a:ea typeface="MS PGothic" charset="0"/>
              </a:rPr>
              <a:t>Interfaces and levels of functionality are not well separated</a:t>
            </a:r>
          </a:p>
        </p:txBody>
      </p:sp>
      <p:pic>
        <p:nvPicPr>
          <p:cNvPr id="38916" name="Picture 6" descr="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14066" y="1219201"/>
            <a:ext cx="4715933" cy="453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19</a:t>
            </a:fld>
            <a:endParaRPr lang="en-US"/>
          </a:p>
        </p:txBody>
      </p:sp>
      <p:pic>
        <p:nvPicPr>
          <p:cNvPr id="1026" name="Picture 2" descr="http://info.abril.com.br/noticias/blogs/ctrlz/files/2013/02/ms-dos.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89667" y="1219201"/>
            <a:ext cx="3640667"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7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fld id="{C3A55926-D20B-394D-ADE5-82BB829AC803}" type="slidenum">
              <a:rPr lang="en-US" altLang="en-US" sz="1400">
                <a:latin typeface="Arial" charset="0"/>
              </a:rPr>
              <a:pPr eaLnBrk="1" hangingPunct="1"/>
              <a:t>2</a:t>
            </a:fld>
            <a:endParaRPr lang="en-US" altLang="en-US" sz="1400" dirty="0">
              <a:latin typeface="Arial" charset="0"/>
            </a:endParaRPr>
          </a:p>
        </p:txBody>
      </p:sp>
      <p:sp>
        <p:nvSpPr>
          <p:cNvPr id="3075" name="Rectangle 2"/>
          <p:cNvSpPr>
            <a:spLocks noGrp="1" noChangeArrowheads="1"/>
          </p:cNvSpPr>
          <p:nvPr>
            <p:ph type="title"/>
          </p:nvPr>
        </p:nvSpPr>
        <p:spPr>
          <a:xfrm>
            <a:off x="1600200" y="228600"/>
            <a:ext cx="8077200" cy="1143000"/>
          </a:xfrm>
        </p:spPr>
        <p:txBody>
          <a:bodyPr/>
          <a:lstStyle/>
          <a:p>
            <a:pPr eaLnBrk="1" hangingPunct="1">
              <a:defRPr/>
            </a:pPr>
            <a:r>
              <a:rPr lang="en-US" altLang="zh-CN" dirty="0">
                <a:latin typeface="+mn-lt"/>
                <a:ea typeface="宋体" charset="0"/>
                <a:cs typeface="Calibri"/>
              </a:rPr>
              <a:t>Time Allocation of COMP3500</a:t>
            </a:r>
          </a:p>
        </p:txBody>
      </p:sp>
      <p:grpSp>
        <p:nvGrpSpPr>
          <p:cNvPr id="3" name="Group 2"/>
          <p:cNvGrpSpPr/>
          <p:nvPr/>
        </p:nvGrpSpPr>
        <p:grpSpPr>
          <a:xfrm>
            <a:off x="433291" y="4474601"/>
            <a:ext cx="10833100" cy="1663700"/>
            <a:chOff x="433291" y="4474601"/>
            <a:chExt cx="10833100" cy="1663700"/>
          </a:xfrm>
        </p:grpSpPr>
        <p:pic>
          <p:nvPicPr>
            <p:cNvPr id="2" name="Picture 1"/>
            <p:cNvPicPr>
              <a:picLocks noChangeAspect="1"/>
            </p:cNvPicPr>
            <p:nvPr/>
          </p:nvPicPr>
          <p:blipFill>
            <a:blip r:embed="rId3"/>
            <a:stretch>
              <a:fillRect/>
            </a:stretch>
          </p:blipFill>
          <p:spPr>
            <a:xfrm>
              <a:off x="3074891" y="4474601"/>
              <a:ext cx="8191500" cy="1663700"/>
            </a:xfrm>
            <a:prstGeom prst="rect">
              <a:avLst/>
            </a:prstGeom>
          </p:spPr>
        </p:pic>
        <p:sp>
          <p:nvSpPr>
            <p:cNvPr id="83" name="Rectangle 2"/>
            <p:cNvSpPr txBox="1">
              <a:spLocks noChangeArrowheads="1"/>
            </p:cNvSpPr>
            <p:nvPr/>
          </p:nvSpPr>
          <p:spPr bwMode="auto">
            <a:xfrm>
              <a:off x="433291" y="4734951"/>
              <a:ext cx="264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pitchFamily="34" charset="0"/>
                  <a:ea typeface="ＭＳ Ｐゴシック" charset="0"/>
                </a:defRPr>
              </a:lvl2pPr>
              <a:lvl3pPr algn="ctr" rtl="0" eaLnBrk="0" fontAlgn="base" hangingPunct="0">
                <a:spcBef>
                  <a:spcPct val="0"/>
                </a:spcBef>
                <a:spcAft>
                  <a:spcPct val="0"/>
                </a:spcAft>
                <a:defRPr sz="4400">
                  <a:solidFill>
                    <a:srgbClr val="000681"/>
                  </a:solidFill>
                  <a:latin typeface="Arial" pitchFamily="34" charset="0"/>
                  <a:ea typeface="ＭＳ Ｐゴシック" charset="0"/>
                </a:defRPr>
              </a:lvl3pPr>
              <a:lvl4pPr algn="ctr" rtl="0" eaLnBrk="0" fontAlgn="base" hangingPunct="0">
                <a:spcBef>
                  <a:spcPct val="0"/>
                </a:spcBef>
                <a:spcAft>
                  <a:spcPct val="0"/>
                </a:spcAft>
                <a:defRPr sz="4400">
                  <a:solidFill>
                    <a:srgbClr val="000681"/>
                  </a:solidFill>
                  <a:latin typeface="Arial" pitchFamily="34" charset="0"/>
                  <a:ea typeface="ＭＳ Ｐゴシック" charset="0"/>
                </a:defRPr>
              </a:lvl4pPr>
              <a:lvl5pPr algn="ctr" rtl="0" eaLnBrk="0" fontAlgn="base" hangingPunct="0">
                <a:spcBef>
                  <a:spcPct val="0"/>
                </a:spcBef>
                <a:spcAft>
                  <a:spcPct val="0"/>
                </a:spcAft>
                <a:defRPr sz="4400">
                  <a:solidFill>
                    <a:srgbClr val="000681"/>
                  </a:solidFill>
                  <a:latin typeface="Arial" pitchFamily="34" charset="0"/>
                  <a:ea typeface="ＭＳ Ｐゴシック" charset="0"/>
                </a:defRPr>
              </a:lvl5pPr>
              <a:lvl6pPr marL="457200" algn="ctr" rtl="0" fontAlgn="base">
                <a:spcBef>
                  <a:spcPct val="0"/>
                </a:spcBef>
                <a:spcAft>
                  <a:spcPct val="0"/>
                </a:spcAft>
                <a:defRPr sz="4400">
                  <a:solidFill>
                    <a:srgbClr val="000681"/>
                  </a:solidFill>
                  <a:latin typeface="Arial" pitchFamily="34" charset="0"/>
                </a:defRPr>
              </a:lvl6pPr>
              <a:lvl7pPr marL="914400" algn="ctr" rtl="0" fontAlgn="base">
                <a:spcBef>
                  <a:spcPct val="0"/>
                </a:spcBef>
                <a:spcAft>
                  <a:spcPct val="0"/>
                </a:spcAft>
                <a:defRPr sz="4400">
                  <a:solidFill>
                    <a:srgbClr val="000681"/>
                  </a:solidFill>
                  <a:latin typeface="Arial" pitchFamily="34" charset="0"/>
                </a:defRPr>
              </a:lvl7pPr>
              <a:lvl8pPr marL="1371600" algn="ctr" rtl="0" fontAlgn="base">
                <a:spcBef>
                  <a:spcPct val="0"/>
                </a:spcBef>
                <a:spcAft>
                  <a:spcPct val="0"/>
                </a:spcAft>
                <a:defRPr sz="4400">
                  <a:solidFill>
                    <a:srgbClr val="000681"/>
                  </a:solidFill>
                  <a:latin typeface="Arial" pitchFamily="34" charset="0"/>
                </a:defRPr>
              </a:lvl8pPr>
              <a:lvl9pPr marL="1828800" algn="ctr" rtl="0" fontAlgn="base">
                <a:spcBef>
                  <a:spcPct val="0"/>
                </a:spcBef>
                <a:spcAft>
                  <a:spcPct val="0"/>
                </a:spcAft>
                <a:defRPr sz="4400">
                  <a:solidFill>
                    <a:srgbClr val="000681"/>
                  </a:solidFill>
                  <a:latin typeface="Arial" pitchFamily="34" charset="0"/>
                </a:defRPr>
              </a:lvl9pPr>
            </a:lstStyle>
            <a:p>
              <a:pPr eaLnBrk="1" hangingPunct="1">
                <a:defRPr/>
              </a:pPr>
              <a:r>
                <a:rPr lang="en-US" altLang="zh-CN" sz="3200" kern="0" dirty="0">
                  <a:solidFill>
                    <a:schemeClr val="accent2"/>
                  </a:solidFill>
                  <a:latin typeface="+mn-lt"/>
                  <a:ea typeface="宋体" charset="0"/>
                  <a:cs typeface="Calibri"/>
                </a:rPr>
                <a:t>COMP4300</a:t>
              </a:r>
            </a:p>
          </p:txBody>
        </p:sp>
      </p:grpSp>
      <p:grpSp>
        <p:nvGrpSpPr>
          <p:cNvPr id="6" name="Group 5"/>
          <p:cNvGrpSpPr/>
          <p:nvPr/>
        </p:nvGrpSpPr>
        <p:grpSpPr>
          <a:xfrm>
            <a:off x="435270" y="1403350"/>
            <a:ext cx="10940459" cy="1536700"/>
            <a:chOff x="152400" y="3736975"/>
            <a:chExt cx="10940459" cy="1536700"/>
          </a:xfrm>
        </p:grpSpPr>
        <p:pic>
          <p:nvPicPr>
            <p:cNvPr id="5" name="Picture 4"/>
            <p:cNvPicPr>
              <a:picLocks noChangeAspect="1"/>
            </p:cNvPicPr>
            <p:nvPr/>
          </p:nvPicPr>
          <p:blipFill>
            <a:blip r:embed="rId4"/>
            <a:stretch>
              <a:fillRect/>
            </a:stretch>
          </p:blipFill>
          <p:spPr>
            <a:xfrm>
              <a:off x="2895600" y="3736975"/>
              <a:ext cx="8197259" cy="1536700"/>
            </a:xfrm>
            <a:prstGeom prst="rect">
              <a:avLst/>
            </a:prstGeom>
          </p:spPr>
        </p:pic>
        <p:sp>
          <p:nvSpPr>
            <p:cNvPr id="87" name="Rectangle 2"/>
            <p:cNvSpPr txBox="1">
              <a:spLocks noChangeArrowheads="1"/>
            </p:cNvSpPr>
            <p:nvPr/>
          </p:nvSpPr>
          <p:spPr bwMode="auto">
            <a:xfrm>
              <a:off x="152400" y="3962400"/>
              <a:ext cx="264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rgbClr val="000681"/>
                  </a:solidFill>
                  <a:latin typeface="+mj-lt"/>
                  <a:ea typeface="ＭＳ Ｐゴシック" charset="0"/>
                  <a:cs typeface="+mj-cs"/>
                </a:defRPr>
              </a:lvl1pPr>
              <a:lvl2pPr algn="ctr" rtl="0" eaLnBrk="0" fontAlgn="base" hangingPunct="0">
                <a:spcBef>
                  <a:spcPct val="0"/>
                </a:spcBef>
                <a:spcAft>
                  <a:spcPct val="0"/>
                </a:spcAft>
                <a:defRPr sz="4400">
                  <a:solidFill>
                    <a:srgbClr val="000681"/>
                  </a:solidFill>
                  <a:latin typeface="Arial" pitchFamily="34" charset="0"/>
                  <a:ea typeface="ＭＳ Ｐゴシック" charset="0"/>
                </a:defRPr>
              </a:lvl2pPr>
              <a:lvl3pPr algn="ctr" rtl="0" eaLnBrk="0" fontAlgn="base" hangingPunct="0">
                <a:spcBef>
                  <a:spcPct val="0"/>
                </a:spcBef>
                <a:spcAft>
                  <a:spcPct val="0"/>
                </a:spcAft>
                <a:defRPr sz="4400">
                  <a:solidFill>
                    <a:srgbClr val="000681"/>
                  </a:solidFill>
                  <a:latin typeface="Arial" pitchFamily="34" charset="0"/>
                  <a:ea typeface="ＭＳ Ｐゴシック" charset="0"/>
                </a:defRPr>
              </a:lvl3pPr>
              <a:lvl4pPr algn="ctr" rtl="0" eaLnBrk="0" fontAlgn="base" hangingPunct="0">
                <a:spcBef>
                  <a:spcPct val="0"/>
                </a:spcBef>
                <a:spcAft>
                  <a:spcPct val="0"/>
                </a:spcAft>
                <a:defRPr sz="4400">
                  <a:solidFill>
                    <a:srgbClr val="000681"/>
                  </a:solidFill>
                  <a:latin typeface="Arial" pitchFamily="34" charset="0"/>
                  <a:ea typeface="ＭＳ Ｐゴシック" charset="0"/>
                </a:defRPr>
              </a:lvl4pPr>
              <a:lvl5pPr algn="ctr" rtl="0" eaLnBrk="0" fontAlgn="base" hangingPunct="0">
                <a:spcBef>
                  <a:spcPct val="0"/>
                </a:spcBef>
                <a:spcAft>
                  <a:spcPct val="0"/>
                </a:spcAft>
                <a:defRPr sz="4400">
                  <a:solidFill>
                    <a:srgbClr val="000681"/>
                  </a:solidFill>
                  <a:latin typeface="Arial" pitchFamily="34" charset="0"/>
                  <a:ea typeface="ＭＳ Ｐゴシック" charset="0"/>
                </a:defRPr>
              </a:lvl5pPr>
              <a:lvl6pPr marL="457200" algn="ctr" rtl="0" fontAlgn="base">
                <a:spcBef>
                  <a:spcPct val="0"/>
                </a:spcBef>
                <a:spcAft>
                  <a:spcPct val="0"/>
                </a:spcAft>
                <a:defRPr sz="4400">
                  <a:solidFill>
                    <a:srgbClr val="000681"/>
                  </a:solidFill>
                  <a:latin typeface="Arial" pitchFamily="34" charset="0"/>
                </a:defRPr>
              </a:lvl6pPr>
              <a:lvl7pPr marL="914400" algn="ctr" rtl="0" fontAlgn="base">
                <a:spcBef>
                  <a:spcPct val="0"/>
                </a:spcBef>
                <a:spcAft>
                  <a:spcPct val="0"/>
                </a:spcAft>
                <a:defRPr sz="4400">
                  <a:solidFill>
                    <a:srgbClr val="000681"/>
                  </a:solidFill>
                  <a:latin typeface="Arial" pitchFamily="34" charset="0"/>
                </a:defRPr>
              </a:lvl7pPr>
              <a:lvl8pPr marL="1371600" algn="ctr" rtl="0" fontAlgn="base">
                <a:spcBef>
                  <a:spcPct val="0"/>
                </a:spcBef>
                <a:spcAft>
                  <a:spcPct val="0"/>
                </a:spcAft>
                <a:defRPr sz="4400">
                  <a:solidFill>
                    <a:srgbClr val="000681"/>
                  </a:solidFill>
                  <a:latin typeface="Arial" pitchFamily="34" charset="0"/>
                </a:defRPr>
              </a:lvl8pPr>
              <a:lvl9pPr marL="1828800" algn="ctr" rtl="0" fontAlgn="base">
                <a:spcBef>
                  <a:spcPct val="0"/>
                </a:spcBef>
                <a:spcAft>
                  <a:spcPct val="0"/>
                </a:spcAft>
                <a:defRPr sz="4400">
                  <a:solidFill>
                    <a:srgbClr val="000681"/>
                  </a:solidFill>
                  <a:latin typeface="Arial" pitchFamily="34" charset="0"/>
                </a:defRPr>
              </a:lvl9pPr>
            </a:lstStyle>
            <a:p>
              <a:pPr eaLnBrk="1" hangingPunct="1">
                <a:defRPr/>
              </a:pPr>
              <a:r>
                <a:rPr lang="en-US" altLang="zh-CN" sz="3200" kern="0" dirty="0">
                  <a:solidFill>
                    <a:schemeClr val="accent2"/>
                  </a:solidFill>
                  <a:latin typeface="+mn-lt"/>
                  <a:ea typeface="宋体" charset="0"/>
                  <a:cs typeface="Calibri"/>
                </a:rPr>
                <a:t>COMP3500</a:t>
              </a:r>
            </a:p>
          </p:txBody>
        </p:sp>
      </p:grpSp>
      <p:sp>
        <p:nvSpPr>
          <p:cNvPr id="9" name="Rectangle 8"/>
          <p:cNvSpPr>
            <a:spLocks noChangeArrowheads="1"/>
          </p:cNvSpPr>
          <p:nvPr/>
        </p:nvSpPr>
        <p:spPr bwMode="auto">
          <a:xfrm>
            <a:off x="433292" y="3189088"/>
            <a:ext cx="11149108" cy="770084"/>
          </a:xfrm>
          <a:prstGeom prst="rect">
            <a:avLst/>
          </a:prstGeom>
          <a:solidFill>
            <a:schemeClr val="bg1"/>
          </a:solidFill>
          <a:ln w="38100" cmpd="dbl">
            <a:solidFill>
              <a:srgbClr val="FF0000"/>
            </a:solidFill>
            <a:miter lim="800000"/>
            <a:headEnd/>
            <a:tailEnd/>
          </a:ln>
        </p:spPr>
        <p:txBody>
          <a:bodyPr wrap="square" lIns="92075" tIns="46038" rIns="92075" bIns="46038" anchor="ctr">
            <a:spAutoFit/>
          </a:bodyPr>
          <a:lstStyle/>
          <a:p>
            <a:pPr algn="ctr"/>
            <a:r>
              <a:rPr lang="en-US" sz="4400" dirty="0">
                <a:latin typeface="Calibri" charset="0"/>
                <a:ea typeface="MS PGothic" charset="0"/>
                <a:cs typeface="MS PGothic" charset="0"/>
              </a:rPr>
              <a:t>Course Schedule COMP3500 vs. COMP4300</a:t>
            </a:r>
          </a:p>
        </p:txBody>
      </p:sp>
    </p:spTree>
    <p:extLst>
      <p:ext uri="{BB962C8B-B14F-4D97-AF65-F5344CB8AC3E}">
        <p14:creationId xmlns:p14="http://schemas.microsoft.com/office/powerpoint/2010/main" val="735054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89327" y="152400"/>
            <a:ext cx="10800019" cy="656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8353CCE1-ED68-4673-B2B8-9A8ACC32B759}" type="slidenum">
              <a:rPr lang="en-US" smtClean="0"/>
              <a:pPr/>
              <a:t>20</a:t>
            </a:fld>
            <a:endParaRPr lang="en-US"/>
          </a:p>
        </p:txBody>
      </p:sp>
      <p:sp>
        <p:nvSpPr>
          <p:cNvPr id="40962" name="Rectangle 2"/>
          <p:cNvSpPr>
            <a:spLocks noGrp="1" noChangeArrowheads="1"/>
          </p:cNvSpPr>
          <p:nvPr>
            <p:ph type="title"/>
          </p:nvPr>
        </p:nvSpPr>
        <p:spPr>
          <a:xfrm>
            <a:off x="0" y="220717"/>
            <a:ext cx="2318027" cy="2209800"/>
          </a:xfrm>
        </p:spPr>
        <p:txBody>
          <a:bodyPr>
            <a:noAutofit/>
          </a:bodyPr>
          <a:lstStyle/>
          <a:p>
            <a:r>
              <a:rPr lang="en-US" sz="2800" dirty="0"/>
              <a:t>Monolithic Kernel:</a:t>
            </a:r>
            <a:br>
              <a:rPr lang="en-US" sz="2800" dirty="0"/>
            </a:br>
            <a:r>
              <a:rPr lang="en-US" sz="2800" dirty="0">
                <a:ea typeface="MS PGothic" charset="0"/>
              </a:rPr>
              <a:t> UNIX System Structure</a:t>
            </a:r>
          </a:p>
        </p:txBody>
      </p:sp>
    </p:spTree>
    <p:extLst>
      <p:ext uri="{BB962C8B-B14F-4D97-AF65-F5344CB8AC3E}">
        <p14:creationId xmlns:p14="http://schemas.microsoft.com/office/powerpoint/2010/main" val="99861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353CCE1-ED68-4673-B2B8-9A8ACC32B759}" type="slidenum">
              <a:rPr lang="en-US" smtClean="0"/>
              <a:pPr/>
              <a:t>21</a:t>
            </a:fld>
            <a:endParaRPr lang="en-US"/>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1500" y="-34457"/>
            <a:ext cx="5562600" cy="6892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324600" y="838200"/>
            <a:ext cx="5562600" cy="4832092"/>
          </a:xfrm>
          <a:prstGeom prst="rect">
            <a:avLst/>
          </a:prstGeom>
        </p:spPr>
        <p:txBody>
          <a:bodyPr wrap="square">
            <a:spAutoFit/>
          </a:bodyPr>
          <a:lstStyle/>
          <a:p>
            <a:pPr fontAlgn="auto">
              <a:spcAft>
                <a:spcPts val="0"/>
              </a:spcAft>
            </a:pPr>
            <a:r>
              <a:rPr lang="en-US" sz="2800" b="1" dirty="0">
                <a:solidFill>
                  <a:srgbClr val="FF0000"/>
                </a:solidFill>
                <a:latin typeface="+mn-lt"/>
              </a:rPr>
              <a:t>Exercise 3 (</a:t>
            </a:r>
            <a:r>
              <a:rPr lang="en-US" sz="2800" b="1" dirty="0" err="1">
                <a:solidFill>
                  <a:srgbClr val="FF0000"/>
                </a:solidFill>
                <a:latin typeface="+mn-lt"/>
              </a:rPr>
              <a:t>Plickers</a:t>
            </a:r>
            <a:r>
              <a:rPr lang="en-US" sz="2800" b="1" dirty="0">
                <a:solidFill>
                  <a:srgbClr val="FF0000"/>
                </a:solidFill>
                <a:latin typeface="+mn-lt"/>
              </a:rPr>
              <a:t>): </a:t>
            </a:r>
            <a:r>
              <a:rPr lang="en-US" sz="2800" dirty="0">
                <a:latin typeface="+mn-lt"/>
              </a:rPr>
              <a:t>The monolithic kernel has the following strengths </a:t>
            </a:r>
            <a:r>
              <a:rPr lang="en-US" sz="2800" b="1" u="sng" dirty="0">
                <a:latin typeface="+mn-lt"/>
              </a:rPr>
              <a:t>except</a:t>
            </a:r>
            <a:r>
              <a:rPr lang="en-US" sz="2800" dirty="0">
                <a:latin typeface="+mn-lt"/>
              </a:rPr>
              <a:t>: </a:t>
            </a:r>
          </a:p>
          <a:p>
            <a:pPr fontAlgn="auto">
              <a:spcAft>
                <a:spcPts val="0"/>
              </a:spcAft>
            </a:pPr>
            <a:endParaRPr lang="en-US" sz="2800" dirty="0">
              <a:solidFill>
                <a:srgbClr val="FF0000"/>
              </a:solidFill>
              <a:latin typeface="+mn-lt"/>
              <a:ea typeface="MS PGothic" charset="0"/>
            </a:endParaRPr>
          </a:p>
          <a:p>
            <a:pPr marL="457200" lvl="0" indent="-457200">
              <a:buFont typeface="+mj-lt"/>
              <a:buAutoNum type="alphaUcPeriod"/>
            </a:pPr>
            <a:r>
              <a:rPr lang="en-US" sz="2800" dirty="0">
                <a:latin typeface="+mn-lt"/>
              </a:rPr>
              <a:t>High performance</a:t>
            </a:r>
          </a:p>
          <a:p>
            <a:pPr marL="457200" lvl="0" indent="-457200">
              <a:buFont typeface="+mj-lt"/>
              <a:buAutoNum type="alphaUcPeriod"/>
            </a:pPr>
            <a:endParaRPr lang="en-US" sz="2800" dirty="0">
              <a:latin typeface="+mn-lt"/>
            </a:endParaRPr>
          </a:p>
          <a:p>
            <a:pPr marL="457200" lvl="0" indent="-457200">
              <a:buFont typeface="+mj-lt"/>
              <a:buAutoNum type="alphaUcPeriod"/>
            </a:pPr>
            <a:r>
              <a:rPr lang="en-US" sz="2800" dirty="0">
                <a:latin typeface="+mn-lt"/>
              </a:rPr>
              <a:t>Easy to port the operating system to new architectures</a:t>
            </a:r>
          </a:p>
          <a:p>
            <a:pPr marL="457200" lvl="0" indent="-457200">
              <a:buFont typeface="+mj-lt"/>
              <a:buAutoNum type="alphaUcPeriod"/>
            </a:pPr>
            <a:endParaRPr lang="en-US" sz="2800" dirty="0">
              <a:latin typeface="+mn-lt"/>
            </a:endParaRPr>
          </a:p>
          <a:p>
            <a:pPr marL="457200" indent="-457200">
              <a:buFont typeface="+mj-lt"/>
              <a:buAutoNum type="alphaUcPeriod"/>
            </a:pPr>
            <a:r>
              <a:rPr lang="en-US" sz="2800" dirty="0">
                <a:latin typeface="+mn-lt"/>
              </a:rPr>
              <a:t>Low overhead of user space to kernel space communication </a:t>
            </a:r>
            <a:endParaRPr lang="en-US" sz="2800" dirty="0">
              <a:solidFill>
                <a:srgbClr val="FF0000"/>
              </a:solidFill>
              <a:latin typeface="+mn-lt"/>
              <a:ea typeface="MS PGothic" charset="0"/>
            </a:endParaRPr>
          </a:p>
        </p:txBody>
      </p:sp>
    </p:spTree>
    <p:extLst>
      <p:ext uri="{BB962C8B-B14F-4D97-AF65-F5344CB8AC3E}">
        <p14:creationId xmlns:p14="http://schemas.microsoft.com/office/powerpoint/2010/main" val="136239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44767" y="166043"/>
            <a:ext cx="8229600" cy="776287"/>
          </a:xfrm>
        </p:spPr>
        <p:txBody>
          <a:bodyPr>
            <a:noAutofit/>
          </a:bodyPr>
          <a:lstStyle/>
          <a:p>
            <a:pPr eaLnBrk="1" hangingPunct="1"/>
            <a:r>
              <a:rPr lang="en-US" dirty="0">
                <a:ea typeface="MS PGothic" charset="0"/>
              </a:rPr>
              <a:t>Microkernel System Structure</a:t>
            </a:r>
          </a:p>
        </p:txBody>
      </p:sp>
      <p:pic>
        <p:nvPicPr>
          <p:cNvPr id="44035" name="Picture 2" descr="2_14.pd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95400" y="1873047"/>
            <a:ext cx="9829935" cy="475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22</a:t>
            </a:fld>
            <a:endParaRPr lang="en-US"/>
          </a:p>
        </p:txBody>
      </p:sp>
      <p:sp>
        <p:nvSpPr>
          <p:cNvPr id="2" name="Rectangle 1"/>
          <p:cNvSpPr/>
          <p:nvPr/>
        </p:nvSpPr>
        <p:spPr>
          <a:xfrm>
            <a:off x="838200" y="838200"/>
            <a:ext cx="10286999" cy="1077218"/>
          </a:xfrm>
          <a:prstGeom prst="rect">
            <a:avLst/>
          </a:prstGeom>
        </p:spPr>
        <p:txBody>
          <a:bodyPr wrap="square">
            <a:spAutoFit/>
          </a:bodyPr>
          <a:lstStyle/>
          <a:p>
            <a:pPr fontAlgn="auto">
              <a:spcAft>
                <a:spcPts val="0"/>
              </a:spcAft>
            </a:pPr>
            <a:r>
              <a:rPr lang="en-US" sz="3200" dirty="0">
                <a:solidFill>
                  <a:srgbClr val="FF0000"/>
                </a:solidFill>
                <a:latin typeface="+mn-lt"/>
                <a:ea typeface="MS PGothic" charset="0"/>
              </a:rPr>
              <a:t>Exercise 4 (2-Min Group Discussion) : </a:t>
            </a:r>
            <a:r>
              <a:rPr lang="en-US" sz="3200" dirty="0">
                <a:latin typeface="+mn-lt"/>
                <a:ea typeface="MS PGothic" charset="0"/>
              </a:rPr>
              <a:t>What are the pros and cons of this structure?</a:t>
            </a:r>
          </a:p>
        </p:txBody>
      </p:sp>
    </p:spTree>
    <p:extLst>
      <p:ext uri="{BB962C8B-B14F-4D97-AF65-F5344CB8AC3E}">
        <p14:creationId xmlns:p14="http://schemas.microsoft.com/office/powerpoint/2010/main" val="191026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28825" y="214313"/>
            <a:ext cx="8229600" cy="776287"/>
          </a:xfrm>
        </p:spPr>
        <p:txBody>
          <a:bodyPr>
            <a:noAutofit/>
          </a:bodyPr>
          <a:lstStyle/>
          <a:p>
            <a:r>
              <a:rPr lang="en-US" dirty="0"/>
              <a:t>Monolithic</a:t>
            </a:r>
            <a:r>
              <a:rPr lang="en-US" dirty="0">
                <a:ea typeface="MS PGothic" charset="0"/>
              </a:rPr>
              <a:t> Kernel vs. Microkernel</a:t>
            </a: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23</a:t>
            </a:fld>
            <a:endParaRPr lang="en-US"/>
          </a:p>
        </p:txBody>
      </p:sp>
      <p:pic>
        <p:nvPicPr>
          <p:cNvPr id="307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9096" y="1965299"/>
            <a:ext cx="9846208" cy="474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249096" y="888081"/>
            <a:ext cx="10134600" cy="1077218"/>
          </a:xfrm>
          <a:prstGeom prst="rect">
            <a:avLst/>
          </a:prstGeom>
        </p:spPr>
        <p:txBody>
          <a:bodyPr wrap="square">
            <a:spAutoFit/>
          </a:bodyPr>
          <a:lstStyle/>
          <a:p>
            <a:pPr fontAlgn="auto">
              <a:spcAft>
                <a:spcPts val="0"/>
              </a:spcAft>
            </a:pPr>
            <a:r>
              <a:rPr lang="en-US" sz="3200" dirty="0">
                <a:solidFill>
                  <a:srgbClr val="FF0000"/>
                </a:solidFill>
                <a:latin typeface="+mn-lt"/>
                <a:ea typeface="MS PGothic" charset="0"/>
              </a:rPr>
              <a:t>Exercise 5: Which structure should we use to build an OS for embedded systems (e.g., real-time robotic systems)?</a:t>
            </a:r>
          </a:p>
        </p:txBody>
      </p:sp>
    </p:spTree>
    <p:extLst>
      <p:ext uri="{BB962C8B-B14F-4D97-AF65-F5344CB8AC3E}">
        <p14:creationId xmlns:p14="http://schemas.microsoft.com/office/powerpoint/2010/main" val="277233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52400" y="228600"/>
            <a:ext cx="4038600" cy="759627"/>
          </a:xfrm>
        </p:spPr>
        <p:txBody>
          <a:bodyPr>
            <a:noAutofit/>
          </a:bodyPr>
          <a:lstStyle/>
          <a:p>
            <a:pPr eaLnBrk="1" hangingPunct="1"/>
            <a:r>
              <a:rPr lang="en-US" dirty="0">
                <a:latin typeface="+mn-lt"/>
                <a:ea typeface="MS PGothic" charset="0"/>
              </a:rPr>
              <a:t>Hybrid Systems</a:t>
            </a: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24</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9297" y="53771"/>
            <a:ext cx="6048703" cy="668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828675" y="1042703"/>
            <a:ext cx="2686050" cy="1700497"/>
          </a:xfrm>
          <a:prstGeom prst="rect">
            <a:avLst/>
          </a:prstGeom>
        </p:spPr>
      </p:pic>
      <p:pic>
        <p:nvPicPr>
          <p:cNvPr id="4" name="Picture 3"/>
          <p:cNvPicPr>
            <a:picLocks noChangeAspect="1"/>
          </p:cNvPicPr>
          <p:nvPr/>
        </p:nvPicPr>
        <p:blipFill>
          <a:blip r:embed="rId5"/>
          <a:stretch>
            <a:fillRect/>
          </a:stretch>
        </p:blipFill>
        <p:spPr>
          <a:xfrm>
            <a:off x="828676" y="2895600"/>
            <a:ext cx="2686050" cy="1789323"/>
          </a:xfrm>
          <a:prstGeom prst="rect">
            <a:avLst/>
          </a:prstGeom>
        </p:spPr>
      </p:pic>
      <p:pic>
        <p:nvPicPr>
          <p:cNvPr id="5" name="Picture 4"/>
          <p:cNvPicPr>
            <a:picLocks noChangeAspect="1"/>
          </p:cNvPicPr>
          <p:nvPr/>
        </p:nvPicPr>
        <p:blipFill>
          <a:blip r:embed="rId6"/>
          <a:stretch>
            <a:fillRect/>
          </a:stretch>
        </p:blipFill>
        <p:spPr>
          <a:xfrm>
            <a:off x="828676" y="4832805"/>
            <a:ext cx="2686050" cy="1918607"/>
          </a:xfrm>
          <a:prstGeom prst="rect">
            <a:avLst/>
          </a:prstGeom>
        </p:spPr>
      </p:pic>
    </p:spTree>
    <p:extLst>
      <p:ext uri="{BB962C8B-B14F-4D97-AF65-F5344CB8AC3E}">
        <p14:creationId xmlns:p14="http://schemas.microsoft.com/office/powerpoint/2010/main" val="26211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p:cTn id="19" dur="500" fill="hold"/>
                                        <p:tgtEl>
                                          <p:spTgt spid="4098"/>
                                        </p:tgtEl>
                                        <p:attrNameLst>
                                          <p:attrName>ppt_w</p:attrName>
                                        </p:attrNameLst>
                                      </p:cBhvr>
                                      <p:tavLst>
                                        <p:tav tm="0">
                                          <p:val>
                                            <p:fltVal val="0"/>
                                          </p:val>
                                        </p:tav>
                                        <p:tav tm="100000">
                                          <p:val>
                                            <p:strVal val="#ppt_w"/>
                                          </p:val>
                                        </p:tav>
                                      </p:tavLst>
                                    </p:anim>
                                    <p:anim calcmode="lin" valueType="num">
                                      <p:cBhvr>
                                        <p:cTn id="20" dur="500" fill="hold"/>
                                        <p:tgtEl>
                                          <p:spTgt spid="4098"/>
                                        </p:tgtEl>
                                        <p:attrNameLst>
                                          <p:attrName>ppt_h</p:attrName>
                                        </p:attrNameLst>
                                      </p:cBhvr>
                                      <p:tavLst>
                                        <p:tav tm="0">
                                          <p:val>
                                            <p:fltVal val="0"/>
                                          </p:val>
                                        </p:tav>
                                        <p:tav tm="100000">
                                          <p:val>
                                            <p:strVal val="#ppt_h"/>
                                          </p:val>
                                        </p:tav>
                                      </p:tavLst>
                                    </p:anim>
                                    <p:animEffect transition="in" filter="fade">
                                      <p:cBhvr>
                                        <p:cTn id="2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Content Placeholder 3" descr="2_16.pdf"/>
          <p:cNvPicPr>
            <a:picLocks noGrp="1" noChangeAspect="1"/>
          </p:cNvPicPr>
          <p:nvPr>
            <p:ph idx="1"/>
          </p:nvPr>
        </p:nvPicPr>
        <p:blipFill>
          <a:blip r:embed="rId2" cstate="email">
            <a:extLst>
              <a:ext uri="{28A0092B-C50C-407E-A947-70E740481C1C}">
                <a14:useLocalDpi xmlns:a14="http://schemas.microsoft.com/office/drawing/2010/main" val="0"/>
              </a:ext>
            </a:extLst>
          </a:blip>
          <a:srcRect l="554" r="554"/>
          <a:stretch>
            <a:fillRect/>
          </a:stretch>
        </p:blipFill>
        <p:spPr>
          <a:xfrm>
            <a:off x="2057400" y="685800"/>
            <a:ext cx="9826776" cy="5410200"/>
          </a:xfrm>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25</a:t>
            </a:fld>
            <a:endParaRPr lang="en-US"/>
          </a:p>
        </p:txBody>
      </p:sp>
      <p:sp>
        <p:nvSpPr>
          <p:cNvPr id="48130" name="Title 1"/>
          <p:cNvSpPr>
            <a:spLocks noGrp="1"/>
          </p:cNvSpPr>
          <p:nvPr>
            <p:ph type="title"/>
          </p:nvPr>
        </p:nvSpPr>
        <p:spPr>
          <a:xfrm>
            <a:off x="76200" y="990600"/>
            <a:ext cx="1981200" cy="1143000"/>
          </a:xfrm>
        </p:spPr>
        <p:txBody>
          <a:bodyPr>
            <a:normAutofit/>
          </a:bodyPr>
          <a:lstStyle/>
          <a:p>
            <a:r>
              <a:rPr lang="en-US" sz="2800" dirty="0">
                <a:ea typeface="MS PGothic" charset="0"/>
              </a:rPr>
              <a:t>Mac OS X Structure</a:t>
            </a:r>
          </a:p>
        </p:txBody>
      </p:sp>
    </p:spTree>
    <p:extLst>
      <p:ext uri="{BB962C8B-B14F-4D97-AF65-F5344CB8AC3E}">
        <p14:creationId xmlns:p14="http://schemas.microsoft.com/office/powerpoint/2010/main" val="184576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981200" y="166688"/>
            <a:ext cx="8229600" cy="823912"/>
          </a:xfrm>
        </p:spPr>
        <p:txBody>
          <a:bodyPr>
            <a:noAutofit/>
          </a:bodyPr>
          <a:lstStyle/>
          <a:p>
            <a:pPr eaLnBrk="1" hangingPunct="1"/>
            <a:r>
              <a:rPr lang="en-US" dirty="0">
                <a:ea typeface="MS PGothic" charset="0"/>
              </a:rPr>
              <a:t>iOS</a:t>
            </a:r>
          </a:p>
        </p:txBody>
      </p:sp>
      <p:sp>
        <p:nvSpPr>
          <p:cNvPr id="49155" name="Rectangle 3"/>
          <p:cNvSpPr>
            <a:spLocks noGrp="1" noChangeArrowheads="1"/>
          </p:cNvSpPr>
          <p:nvPr>
            <p:ph idx="1"/>
          </p:nvPr>
        </p:nvSpPr>
        <p:spPr>
          <a:xfrm>
            <a:off x="762000" y="1066800"/>
            <a:ext cx="7543800" cy="5334000"/>
          </a:xfrm>
        </p:spPr>
        <p:txBody>
          <a:bodyPr>
            <a:noAutofit/>
          </a:bodyPr>
          <a:lstStyle/>
          <a:p>
            <a:r>
              <a:rPr lang="en-US" sz="2400" dirty="0">
                <a:latin typeface="Helvetica" charset="0"/>
                <a:ea typeface="MS PGothic" charset="0"/>
              </a:rPr>
              <a:t>Structured on Mac OS X, added functionality</a:t>
            </a:r>
          </a:p>
          <a:p>
            <a:endParaRPr lang="en-US" sz="2400" dirty="0">
              <a:latin typeface="Helvetica" charset="0"/>
              <a:ea typeface="MS PGothic" charset="0"/>
            </a:endParaRPr>
          </a:p>
          <a:p>
            <a:r>
              <a:rPr lang="en-US" sz="2400" dirty="0">
                <a:latin typeface="Helvetica" charset="0"/>
                <a:ea typeface="MS PGothic" charset="0"/>
              </a:rPr>
              <a:t>Does not run OS X applications natively</a:t>
            </a:r>
          </a:p>
          <a:p>
            <a:pPr lvl="1"/>
            <a:r>
              <a:rPr lang="en-US" sz="2400" dirty="0">
                <a:latin typeface="Helvetica" charset="0"/>
                <a:ea typeface="MS PGothic" charset="0"/>
              </a:rPr>
              <a:t>Also runs on different CPU architecture (ARM vs. Intel)</a:t>
            </a:r>
          </a:p>
          <a:p>
            <a:pPr lvl="1"/>
            <a:endParaRPr lang="en-US" sz="2400" dirty="0">
              <a:latin typeface="Helvetica" charset="0"/>
              <a:ea typeface="MS PGothic" charset="0"/>
            </a:endParaRPr>
          </a:p>
          <a:p>
            <a:r>
              <a:rPr lang="en-US" sz="2400" b="1" dirty="0">
                <a:solidFill>
                  <a:srgbClr val="3366FF"/>
                </a:solidFill>
                <a:latin typeface="Helvetica" charset="0"/>
                <a:ea typeface="MS PGothic" charset="0"/>
              </a:rPr>
              <a:t>Cocoa Touch </a:t>
            </a:r>
            <a:r>
              <a:rPr lang="en-US" sz="2400" dirty="0">
                <a:latin typeface="Helvetica" charset="0"/>
                <a:ea typeface="MS PGothic" charset="0"/>
              </a:rPr>
              <a:t>Objective-C API for developing apps</a:t>
            </a:r>
          </a:p>
          <a:p>
            <a:r>
              <a:rPr lang="en-US" sz="2400" b="1" dirty="0">
                <a:solidFill>
                  <a:srgbClr val="3366FF"/>
                </a:solidFill>
                <a:latin typeface="Helvetica" charset="0"/>
                <a:ea typeface="MS PGothic" charset="0"/>
              </a:rPr>
              <a:t>Media services </a:t>
            </a:r>
            <a:r>
              <a:rPr lang="en-US" sz="2400" dirty="0">
                <a:latin typeface="Helvetica" charset="0"/>
                <a:ea typeface="MS PGothic" charset="0"/>
              </a:rPr>
              <a:t>layer for graphics, audio, video</a:t>
            </a:r>
          </a:p>
          <a:p>
            <a:r>
              <a:rPr lang="en-US" sz="2400" b="1" dirty="0">
                <a:solidFill>
                  <a:srgbClr val="3366FF"/>
                </a:solidFill>
                <a:latin typeface="Helvetica" charset="0"/>
                <a:ea typeface="MS PGothic" charset="0"/>
              </a:rPr>
              <a:t>Core services </a:t>
            </a:r>
            <a:r>
              <a:rPr lang="en-US" sz="2400" dirty="0">
                <a:latin typeface="Helvetica" charset="0"/>
                <a:ea typeface="MS PGothic" charset="0"/>
              </a:rPr>
              <a:t>provides cloud computing, databases</a:t>
            </a:r>
          </a:p>
          <a:p>
            <a:endParaRPr lang="en-US" sz="2400" dirty="0">
              <a:latin typeface="Helvetica" charset="0"/>
              <a:ea typeface="MS PGothic" charset="0"/>
            </a:endParaRPr>
          </a:p>
          <a:p>
            <a:r>
              <a:rPr lang="en-US" sz="2400" dirty="0">
                <a:latin typeface="Helvetica" charset="0"/>
                <a:ea typeface="MS PGothic" charset="0"/>
              </a:rPr>
              <a:t>Core operating system, based on Mac OS X kernel</a:t>
            </a:r>
          </a:p>
        </p:txBody>
      </p:sp>
      <p:pic>
        <p:nvPicPr>
          <p:cNvPr id="49156" name="Picture 1" descr="2_17.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200" y="1371600"/>
            <a:ext cx="327713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26</a:t>
            </a:fld>
            <a:endParaRPr lang="en-US"/>
          </a:p>
        </p:txBody>
      </p:sp>
    </p:spTree>
    <p:extLst>
      <p:ext uri="{BB962C8B-B14F-4D97-AF65-F5344CB8AC3E}">
        <p14:creationId xmlns:p14="http://schemas.microsoft.com/office/powerpoint/2010/main" val="1858415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981200" y="214313"/>
            <a:ext cx="8229600" cy="576262"/>
          </a:xfrm>
        </p:spPr>
        <p:txBody>
          <a:bodyPr>
            <a:normAutofit fontScale="90000"/>
          </a:bodyPr>
          <a:lstStyle/>
          <a:p>
            <a:pPr eaLnBrk="1" hangingPunct="1"/>
            <a:r>
              <a:rPr lang="en-US">
                <a:latin typeface="Arial" charset="0"/>
                <a:ea typeface="MS PGothic" charset="0"/>
              </a:rPr>
              <a:t>Android Architecture</a:t>
            </a:r>
          </a:p>
        </p:txBody>
      </p:sp>
      <p:pic>
        <p:nvPicPr>
          <p:cNvPr id="51203" name="Content Placeholder 2" descr="2_18.pdf"/>
          <p:cNvPicPr>
            <a:picLocks noGrp="1" noChangeAspect="1"/>
          </p:cNvPicPr>
          <p:nvPr>
            <p:ph idx="1"/>
          </p:nvPr>
        </p:nvPicPr>
        <p:blipFill>
          <a:blip r:embed="rId3" cstate="email">
            <a:extLst>
              <a:ext uri="{28A0092B-C50C-407E-A947-70E740481C1C}">
                <a14:useLocalDpi xmlns:a14="http://schemas.microsoft.com/office/drawing/2010/main" val="0"/>
              </a:ext>
            </a:extLst>
          </a:blip>
          <a:srcRect t="15273" b="15273"/>
          <a:stretch>
            <a:fillRect/>
          </a:stretch>
        </p:blipFill>
        <p:spPr>
          <a:xfrm>
            <a:off x="1143000" y="893763"/>
            <a:ext cx="10238106" cy="5638800"/>
          </a:xfrm>
        </p:spPr>
      </p:pic>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27</a:t>
            </a:fld>
            <a:endParaRPr lang="en-US"/>
          </a:p>
        </p:txBody>
      </p:sp>
    </p:spTree>
    <p:extLst>
      <p:ext uri="{BB962C8B-B14F-4D97-AF65-F5344CB8AC3E}">
        <p14:creationId xmlns:p14="http://schemas.microsoft.com/office/powerpoint/2010/main" val="3766523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762000" y="1417638"/>
            <a:ext cx="5562600" cy="4525963"/>
          </a:xfrm>
        </p:spPr>
        <p:txBody>
          <a:bodyPr>
            <a:noAutofit/>
          </a:bodyPr>
          <a:lstStyle/>
          <a:p>
            <a:r>
              <a:rPr lang="en-US" sz="3600" dirty="0"/>
              <a:t>OS Services</a:t>
            </a:r>
          </a:p>
          <a:p>
            <a:pPr marL="0" indent="0">
              <a:buNone/>
            </a:pPr>
            <a:endParaRPr lang="en-US" sz="3600" dirty="0"/>
          </a:p>
          <a:p>
            <a:r>
              <a:rPr lang="en-US" sz="3600" dirty="0"/>
              <a:t>Basic Operating System Organization</a:t>
            </a:r>
          </a:p>
          <a:p>
            <a:pPr marL="0" indent="0">
              <a:buNone/>
            </a:pPr>
            <a:endParaRPr lang="en-US" sz="3600" dirty="0"/>
          </a:p>
          <a:p>
            <a:r>
              <a:rPr lang="en-US" sz="3600" dirty="0"/>
              <a:t>Kernel Mode vs. User Mode</a:t>
            </a:r>
          </a:p>
          <a:p>
            <a:endParaRPr lang="en-US" sz="3600" dirty="0"/>
          </a:p>
        </p:txBody>
      </p:sp>
      <p:sp>
        <p:nvSpPr>
          <p:cNvPr id="4" name="Slide Number Placeholder 3"/>
          <p:cNvSpPr>
            <a:spLocks noGrp="1"/>
          </p:cNvSpPr>
          <p:nvPr>
            <p:ph type="sldNum" sz="quarter" idx="4"/>
          </p:nvPr>
        </p:nvSpPr>
        <p:spPr/>
        <p:txBody>
          <a:bodyPr/>
          <a:lstStyle/>
          <a:p>
            <a:fld id="{8353CCE1-ED68-4673-B2B8-9A8ACC32B759}" type="slidenum">
              <a:rPr lang="en-US" smtClean="0"/>
              <a:pPr/>
              <a:t>28</a:t>
            </a:fld>
            <a:endParaRPr lang="en-US" dirty="0"/>
          </a:p>
        </p:txBody>
      </p:sp>
      <p:sp>
        <p:nvSpPr>
          <p:cNvPr id="5" name="Content Placeholder 2"/>
          <p:cNvSpPr txBox="1">
            <a:spLocks/>
          </p:cNvSpPr>
          <p:nvPr/>
        </p:nvSpPr>
        <p:spPr>
          <a:xfrm>
            <a:off x="7010400" y="3854040"/>
            <a:ext cx="4876800" cy="20895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sz="3600" dirty="0"/>
              <a:t>Monolithic</a:t>
            </a:r>
            <a:r>
              <a:rPr lang="en-US" sz="3600" dirty="0">
                <a:ea typeface="MS PGothic" charset="0"/>
              </a:rPr>
              <a:t> Kernel </a:t>
            </a:r>
          </a:p>
          <a:p>
            <a:pPr fontAlgn="auto">
              <a:spcAft>
                <a:spcPts val="0"/>
              </a:spcAft>
            </a:pPr>
            <a:endParaRPr lang="en-US" sz="3600" dirty="0">
              <a:ea typeface="MS PGothic" charset="0"/>
            </a:endParaRPr>
          </a:p>
          <a:p>
            <a:pPr fontAlgn="auto">
              <a:spcAft>
                <a:spcPts val="0"/>
              </a:spcAft>
            </a:pPr>
            <a:r>
              <a:rPr lang="en-US" sz="3600" dirty="0">
                <a:ea typeface="MS PGothic" charset="0"/>
              </a:rPr>
              <a:t>Microkernel</a:t>
            </a:r>
            <a:endParaRPr lang="en-US" sz="3600" dirty="0"/>
          </a:p>
        </p:txBody>
      </p:sp>
    </p:spTree>
    <p:extLst>
      <p:ext uri="{BB962C8B-B14F-4D97-AF65-F5344CB8AC3E}">
        <p14:creationId xmlns:p14="http://schemas.microsoft.com/office/powerpoint/2010/main" val="1160011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617" y="445030"/>
            <a:ext cx="6400800" cy="1143000"/>
          </a:xfrm>
        </p:spPr>
        <p:txBody>
          <a:bodyPr/>
          <a:lstStyle/>
          <a:p>
            <a:r>
              <a:rPr lang="en-US" dirty="0"/>
              <a:t>Reading Assignment</a:t>
            </a:r>
          </a:p>
        </p:txBody>
      </p:sp>
      <p:sp>
        <p:nvSpPr>
          <p:cNvPr id="3" name="Content Placeholder 2"/>
          <p:cNvSpPr>
            <a:spLocks noGrp="1"/>
          </p:cNvSpPr>
          <p:nvPr>
            <p:ph idx="1"/>
          </p:nvPr>
        </p:nvSpPr>
        <p:spPr>
          <a:xfrm>
            <a:off x="330200" y="2158734"/>
            <a:ext cx="7543800" cy="3297767"/>
          </a:xfrm>
        </p:spPr>
        <p:txBody>
          <a:bodyPr>
            <a:noAutofit/>
          </a:bodyPr>
          <a:lstStyle/>
          <a:p>
            <a:r>
              <a:rPr lang="en-US" dirty="0"/>
              <a:t>Chapter 1.4 Operating System Structure</a:t>
            </a:r>
          </a:p>
          <a:p>
            <a:pPr marL="0" indent="0">
              <a:buNone/>
            </a:pPr>
            <a:endParaRPr lang="en-US" dirty="0"/>
          </a:p>
          <a:p>
            <a:r>
              <a:rPr lang="en-US" dirty="0"/>
              <a:t>Chapter 1.5 Operating System Operations</a:t>
            </a:r>
          </a:p>
        </p:txBody>
      </p:sp>
      <p:sp>
        <p:nvSpPr>
          <p:cNvPr id="4" name="Slide Number Placeholder 3"/>
          <p:cNvSpPr>
            <a:spLocks noGrp="1"/>
          </p:cNvSpPr>
          <p:nvPr>
            <p:ph type="sldNum" sz="quarter" idx="4"/>
          </p:nvPr>
        </p:nvSpPr>
        <p:spPr/>
        <p:txBody>
          <a:bodyPr/>
          <a:lstStyle/>
          <a:p>
            <a:fld id="{8353CCE1-ED68-4673-B2B8-9A8ACC32B759}" type="slidenum">
              <a:rPr lang="en-US" smtClean="0"/>
              <a:pPr/>
              <a:t>29</a:t>
            </a:fld>
            <a:endParaRPr lang="en-US" dirty="0"/>
          </a:p>
        </p:txBody>
      </p:sp>
      <p:pic>
        <p:nvPicPr>
          <p:cNvPr id="6" name="Picture 5"/>
          <p:cNvPicPr>
            <a:picLocks noChangeAspect="1"/>
          </p:cNvPicPr>
          <p:nvPr/>
        </p:nvPicPr>
        <p:blipFill>
          <a:blip r:embed="rId2"/>
          <a:stretch>
            <a:fillRect/>
          </a:stretch>
        </p:blipFill>
        <p:spPr>
          <a:xfrm>
            <a:off x="7848600" y="1452032"/>
            <a:ext cx="3721100" cy="5194300"/>
          </a:xfrm>
          <a:prstGeom prst="rect">
            <a:avLst/>
          </a:prstGeom>
        </p:spPr>
      </p:pic>
      <p:pic>
        <p:nvPicPr>
          <p:cNvPr id="8" name="Picture 7"/>
          <p:cNvPicPr>
            <a:picLocks noChangeAspect="1"/>
          </p:cNvPicPr>
          <p:nvPr/>
        </p:nvPicPr>
        <p:blipFill>
          <a:blip r:embed="rId3"/>
          <a:stretch>
            <a:fillRect/>
          </a:stretch>
        </p:blipFill>
        <p:spPr>
          <a:xfrm>
            <a:off x="7258050" y="156632"/>
            <a:ext cx="4902200" cy="1270000"/>
          </a:xfrm>
          <a:prstGeom prst="rect">
            <a:avLst/>
          </a:prstGeom>
        </p:spPr>
      </p:pic>
    </p:spTree>
    <p:extLst>
      <p:ext uri="{BB962C8B-B14F-4D97-AF65-F5344CB8AC3E}">
        <p14:creationId xmlns:p14="http://schemas.microsoft.com/office/powerpoint/2010/main" val="47749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ltLang="zh-CN" dirty="0">
                <a:solidFill>
                  <a:schemeClr val="accent1"/>
                </a:solidFill>
                <a:latin typeface="Calibri" charset="0"/>
                <a:ea typeface="SimSun" charset="0"/>
                <a:cs typeface="SimSun" charset="0"/>
              </a:rPr>
              <a:t>Tips from</a:t>
            </a:r>
            <a:r>
              <a:rPr lang="zh-CN" altLang="en-US" dirty="0">
                <a:solidFill>
                  <a:schemeClr val="accent1"/>
                </a:solidFill>
                <a:latin typeface="Calibri" charset="0"/>
                <a:ea typeface="SimSun" charset="0"/>
                <a:cs typeface="SimSun" charset="0"/>
              </a:rPr>
              <a:t> </a:t>
            </a:r>
            <a:r>
              <a:rPr lang="en-US" b="1" dirty="0">
                <a:solidFill>
                  <a:schemeClr val="accent1"/>
                </a:solidFill>
              </a:rPr>
              <a:t>Allison Macdonald</a:t>
            </a:r>
            <a:r>
              <a:rPr lang="en-US" altLang="zh-CN" dirty="0">
                <a:solidFill>
                  <a:schemeClr val="accent1"/>
                </a:solidFill>
                <a:latin typeface="Calibri" charset="0"/>
                <a:ea typeface="SimSun" charset="0"/>
                <a:cs typeface="SimSun" charset="0"/>
              </a:rPr>
              <a:t> </a:t>
            </a:r>
            <a:endParaRPr lang="en-US" dirty="0">
              <a:solidFill>
                <a:schemeClr val="accent1"/>
              </a:solidFill>
            </a:endParaRPr>
          </a:p>
        </p:txBody>
      </p:sp>
      <p:sp>
        <p:nvSpPr>
          <p:cNvPr id="3" name="Content Placeholder 2"/>
          <p:cNvSpPr>
            <a:spLocks noGrp="1"/>
          </p:cNvSpPr>
          <p:nvPr>
            <p:ph idx="1"/>
          </p:nvPr>
        </p:nvSpPr>
        <p:spPr>
          <a:xfrm>
            <a:off x="4976031" y="533400"/>
            <a:ext cx="6377769" cy="5181600"/>
          </a:xfrm>
        </p:spPr>
        <p:txBody>
          <a:bodyPr anchor="ctr">
            <a:noAutofit/>
          </a:bodyPr>
          <a:lstStyle/>
          <a:p>
            <a:pPr marL="0" indent="0">
              <a:lnSpc>
                <a:spcPct val="90000"/>
              </a:lnSpc>
              <a:buNone/>
            </a:pPr>
            <a:r>
              <a:rPr lang="en-US" sz="2400" dirty="0"/>
              <a:t>“As far as OS161 goes, I would recommend that your students try and find responsible team members and read through the textbook! The last few projects are very hard, and having a good understanding from the book before starting will help to ensure that students are conceptually ready to handle the projects. A lot of times in group projects there is always at least one person who will end up trying to do most of the work alone, but these projects are too big for that, , so I think you should also emphasize how important it is to learn to work as a team in COMP3500.”</a:t>
            </a:r>
            <a:endParaRPr lang="en-US" sz="2400" b="1" dirty="0"/>
          </a:p>
          <a:p>
            <a:pPr>
              <a:lnSpc>
                <a:spcPct val="90000"/>
              </a:lnSpc>
              <a:spcBef>
                <a:spcPts val="1776"/>
              </a:spcBef>
            </a:pPr>
            <a:r>
              <a:rPr lang="en-US" sz="2400" dirty="0">
                <a:solidFill>
                  <a:srgbClr val="DD550C"/>
                </a:solidFill>
              </a:rPr>
              <a:t>Read textbook: conceptually prepare for the projects</a:t>
            </a:r>
          </a:p>
          <a:p>
            <a:pPr>
              <a:lnSpc>
                <a:spcPct val="90000"/>
              </a:lnSpc>
            </a:pPr>
            <a:r>
              <a:rPr lang="en-US" sz="2400" dirty="0">
                <a:solidFill>
                  <a:srgbClr val="DD550C"/>
                </a:solidFill>
              </a:rPr>
              <a:t>Work as a team</a:t>
            </a:r>
          </a:p>
        </p:txBody>
      </p:sp>
    </p:spTree>
    <p:extLst>
      <p:ext uri="{BB962C8B-B14F-4D97-AF65-F5344CB8AC3E}">
        <p14:creationId xmlns:p14="http://schemas.microsoft.com/office/powerpoint/2010/main" val="395663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6E994E-CFA3-C04B-B1E6-DCBA6DB7359E}"/>
              </a:ext>
            </a:extLst>
          </p:cNvPr>
          <p:cNvSpPr>
            <a:spLocks noGrp="1"/>
          </p:cNvSpPr>
          <p:nvPr>
            <p:ph type="sldNum" sz="quarter" idx="12"/>
          </p:nvPr>
        </p:nvSpPr>
        <p:spPr/>
        <p:txBody>
          <a:bodyPr/>
          <a:lstStyle/>
          <a:p>
            <a:fld id="{8353CCE1-ED68-4673-B2B8-9A8ACC32B759}" type="slidenum">
              <a:rPr lang="en-US" smtClean="0"/>
              <a:pPr/>
              <a:t>4</a:t>
            </a:fld>
            <a:endParaRPr lang="en-US"/>
          </a:p>
        </p:txBody>
      </p:sp>
      <p:pic>
        <p:nvPicPr>
          <p:cNvPr id="4" name="Picture 3">
            <a:extLst>
              <a:ext uri="{FF2B5EF4-FFF2-40B4-BE49-F238E27FC236}">
                <a16:creationId xmlns:a16="http://schemas.microsoft.com/office/drawing/2014/main" id="{AD2335D7-298E-A249-B121-D44E94BA93F7}"/>
              </a:ext>
            </a:extLst>
          </p:cNvPr>
          <p:cNvPicPr>
            <a:picLocks noChangeAspect="1"/>
          </p:cNvPicPr>
          <p:nvPr/>
        </p:nvPicPr>
        <p:blipFill>
          <a:blip r:embed="rId2"/>
          <a:stretch>
            <a:fillRect/>
          </a:stretch>
        </p:blipFill>
        <p:spPr>
          <a:xfrm>
            <a:off x="0" y="-325438"/>
            <a:ext cx="12192000" cy="7596713"/>
          </a:xfrm>
          <a:prstGeom prst="rect">
            <a:avLst/>
          </a:prstGeom>
        </p:spPr>
      </p:pic>
      <p:sp>
        <p:nvSpPr>
          <p:cNvPr id="5" name="TextBox 4">
            <a:extLst>
              <a:ext uri="{FF2B5EF4-FFF2-40B4-BE49-F238E27FC236}">
                <a16:creationId xmlns:a16="http://schemas.microsoft.com/office/drawing/2014/main" id="{BB895BB7-871E-E849-AB80-2B15621D3FA4}"/>
              </a:ext>
            </a:extLst>
          </p:cNvPr>
          <p:cNvSpPr txBox="1"/>
          <p:nvPr/>
        </p:nvSpPr>
        <p:spPr>
          <a:xfrm>
            <a:off x="1676400" y="2209800"/>
            <a:ext cx="5638800" cy="923330"/>
          </a:xfrm>
          <a:prstGeom prst="rect">
            <a:avLst/>
          </a:prstGeom>
          <a:solidFill>
            <a:srgbClr val="DD550C"/>
          </a:solidFill>
        </p:spPr>
        <p:txBody>
          <a:bodyPr wrap="square" rtlCol="0">
            <a:spAutoFit/>
          </a:bodyPr>
          <a:lstStyle/>
          <a:p>
            <a:r>
              <a:rPr lang="en-US" dirty="0">
                <a:solidFill>
                  <a:schemeClr val="bg1"/>
                </a:solidFill>
              </a:rPr>
              <a:t>https://</a:t>
            </a:r>
            <a:r>
              <a:rPr lang="en-US" dirty="0" err="1">
                <a:solidFill>
                  <a:schemeClr val="bg1"/>
                </a:solidFill>
              </a:rPr>
              <a:t>auburn.service-now.com</a:t>
            </a:r>
            <a:r>
              <a:rPr lang="en-US" dirty="0">
                <a:solidFill>
                  <a:schemeClr val="bg1"/>
                </a:solidFill>
              </a:rPr>
              <a:t>/</a:t>
            </a:r>
            <a:r>
              <a:rPr lang="en-US" dirty="0" err="1">
                <a:solidFill>
                  <a:schemeClr val="bg1"/>
                </a:solidFill>
              </a:rPr>
              <a:t>it?id</a:t>
            </a:r>
            <a:r>
              <a:rPr lang="en-US" dirty="0">
                <a:solidFill>
                  <a:schemeClr val="bg1"/>
                </a:solidFill>
              </a:rPr>
              <a:t>=</a:t>
            </a:r>
            <a:r>
              <a:rPr lang="en-US" dirty="0" err="1">
                <a:solidFill>
                  <a:schemeClr val="bg1"/>
                </a:solidFill>
              </a:rPr>
              <a:t>kb_article&amp;sys_id</a:t>
            </a:r>
            <a:r>
              <a:rPr lang="en-US" dirty="0">
                <a:solidFill>
                  <a:schemeClr val="bg1"/>
                </a:solidFill>
              </a:rPr>
              <a:t>=5bfa6107dbc45b00965cf9b9af961930#arcGIS-content</a:t>
            </a:r>
          </a:p>
        </p:txBody>
      </p:sp>
      <p:pic>
        <p:nvPicPr>
          <p:cNvPr id="6" name="Picture 5">
            <a:extLst>
              <a:ext uri="{FF2B5EF4-FFF2-40B4-BE49-F238E27FC236}">
                <a16:creationId xmlns:a16="http://schemas.microsoft.com/office/drawing/2014/main" id="{42BA61C0-0173-4147-B501-A0BDB17D4131}"/>
              </a:ext>
            </a:extLst>
          </p:cNvPr>
          <p:cNvPicPr>
            <a:picLocks noChangeAspect="1"/>
          </p:cNvPicPr>
          <p:nvPr/>
        </p:nvPicPr>
        <p:blipFill>
          <a:blip r:embed="rId3"/>
          <a:stretch>
            <a:fillRect/>
          </a:stretch>
        </p:blipFill>
        <p:spPr>
          <a:xfrm>
            <a:off x="1663336" y="3200400"/>
            <a:ext cx="5651863" cy="3801128"/>
          </a:xfrm>
          <a:prstGeom prst="rect">
            <a:avLst/>
          </a:prstGeom>
        </p:spPr>
      </p:pic>
    </p:spTree>
    <p:extLst>
      <p:ext uri="{BB962C8B-B14F-4D97-AF65-F5344CB8AC3E}">
        <p14:creationId xmlns:p14="http://schemas.microsoft.com/office/powerpoint/2010/main" val="108772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Excellent in Early Submission Award</a:t>
            </a:r>
          </a:p>
        </p:txBody>
      </p:sp>
      <p:pic>
        <p:nvPicPr>
          <p:cNvPr id="4" name="Picture 3"/>
          <p:cNvPicPr>
            <a:picLocks noChangeAspect="1"/>
          </p:cNvPicPr>
          <p:nvPr/>
        </p:nvPicPr>
        <p:blipFill>
          <a:blip r:embed="rId3"/>
          <a:stretch>
            <a:fillRect/>
          </a:stretch>
        </p:blipFill>
        <p:spPr>
          <a:xfrm>
            <a:off x="8915400" y="2514600"/>
            <a:ext cx="1371600" cy="2854842"/>
          </a:xfrm>
          <a:prstGeom prst="rect">
            <a:avLst/>
          </a:prstGeom>
        </p:spPr>
      </p:pic>
      <p:pic>
        <p:nvPicPr>
          <p:cNvPr id="5" name="Picture 4"/>
          <p:cNvPicPr>
            <a:picLocks noChangeAspect="1"/>
          </p:cNvPicPr>
          <p:nvPr/>
        </p:nvPicPr>
        <p:blipFill>
          <a:blip r:embed="rId4"/>
          <a:stretch>
            <a:fillRect/>
          </a:stretch>
        </p:blipFill>
        <p:spPr>
          <a:xfrm>
            <a:off x="1905000" y="3352800"/>
            <a:ext cx="2362200" cy="1312333"/>
          </a:xfrm>
          <a:prstGeom prst="rect">
            <a:avLst/>
          </a:prstGeom>
        </p:spPr>
      </p:pic>
      <p:sp>
        <p:nvSpPr>
          <p:cNvPr id="8" name="TextBox 7">
            <a:extLst>
              <a:ext uri="{FF2B5EF4-FFF2-40B4-BE49-F238E27FC236}">
                <a16:creationId xmlns:a16="http://schemas.microsoft.com/office/drawing/2014/main" id="{20639F17-CD0C-FD41-B2DF-6C0C5F7ADB2A}"/>
              </a:ext>
            </a:extLst>
          </p:cNvPr>
          <p:cNvSpPr txBox="1"/>
          <p:nvPr/>
        </p:nvSpPr>
        <p:spPr>
          <a:xfrm>
            <a:off x="3352800" y="1745159"/>
            <a:ext cx="5638800" cy="769441"/>
          </a:xfrm>
          <a:prstGeom prst="rect">
            <a:avLst/>
          </a:prstGeom>
          <a:solidFill>
            <a:srgbClr val="DD550C"/>
          </a:solidFill>
        </p:spPr>
        <p:txBody>
          <a:bodyPr wrap="square" rtlCol="0">
            <a:spAutoFit/>
          </a:bodyPr>
          <a:lstStyle/>
          <a:p>
            <a:pPr algn="ctr"/>
            <a:r>
              <a:rPr lang="en-US" sz="4400" dirty="0">
                <a:solidFill>
                  <a:schemeClr val="bg1"/>
                </a:solidFill>
                <a:latin typeface="+mn-lt"/>
              </a:rPr>
              <a:t>Collin Pike</a:t>
            </a:r>
          </a:p>
        </p:txBody>
      </p:sp>
    </p:spTree>
    <p:extLst>
      <p:ext uri="{BB962C8B-B14F-4D97-AF65-F5344CB8AC3E}">
        <p14:creationId xmlns:p14="http://schemas.microsoft.com/office/powerpoint/2010/main" val="16337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EAB180-473C-4B45-A014-37D42FDC029E}"/>
              </a:ext>
            </a:extLst>
          </p:cNvPr>
          <p:cNvSpPr>
            <a:spLocks noGrp="1"/>
          </p:cNvSpPr>
          <p:nvPr>
            <p:ph type="sldNum" sz="quarter" idx="12"/>
          </p:nvPr>
        </p:nvSpPr>
        <p:spPr/>
        <p:txBody>
          <a:bodyPr/>
          <a:lstStyle/>
          <a:p>
            <a:fld id="{8353CCE1-ED68-4673-B2B8-9A8ACC32B759}" type="slidenum">
              <a:rPr lang="en-US" smtClean="0"/>
              <a:pPr/>
              <a:t>6</a:t>
            </a:fld>
            <a:endParaRPr lang="en-US"/>
          </a:p>
        </p:txBody>
      </p:sp>
      <p:pic>
        <p:nvPicPr>
          <p:cNvPr id="3" name="Picture 2">
            <a:extLst>
              <a:ext uri="{FF2B5EF4-FFF2-40B4-BE49-F238E27FC236}">
                <a16:creationId xmlns:a16="http://schemas.microsoft.com/office/drawing/2014/main" id="{AD9F41F7-E14E-6A49-B03B-B58BB1119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295400"/>
            <a:ext cx="11361783" cy="5487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a:extLst>
              <a:ext uri="{FF2B5EF4-FFF2-40B4-BE49-F238E27FC236}">
                <a16:creationId xmlns:a16="http://schemas.microsoft.com/office/drawing/2014/main" id="{6D66FF38-8FB6-E145-B3B3-262B01D555AB}"/>
              </a:ext>
            </a:extLst>
          </p:cNvPr>
          <p:cNvSpPr txBox="1">
            <a:spLocks/>
          </p:cNvSpPr>
          <p:nvPr/>
        </p:nvSpPr>
        <p:spPr>
          <a:xfrm>
            <a:off x="2182813" y="456253"/>
            <a:ext cx="7824788" cy="68674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dirty="0">
                <a:solidFill>
                  <a:srgbClr val="03244D"/>
                </a:solidFill>
                <a:latin typeface="Calibri"/>
                <a:ea typeface="MS PGothic" charset="0"/>
                <a:cs typeface="Calibri"/>
              </a:rPr>
              <a:t>Simple Batch Systems</a:t>
            </a:r>
          </a:p>
        </p:txBody>
      </p:sp>
    </p:spTree>
    <p:extLst>
      <p:ext uri="{BB962C8B-B14F-4D97-AF65-F5344CB8AC3E}">
        <p14:creationId xmlns:p14="http://schemas.microsoft.com/office/powerpoint/2010/main" val="427900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609600" y="642938"/>
            <a:ext cx="9982200" cy="1262062"/>
          </a:xfrm>
        </p:spPr>
        <p:txBody>
          <a:bodyPr>
            <a:normAutofit fontScale="90000"/>
          </a:bodyPr>
          <a:lstStyle/>
          <a:p>
            <a:pPr eaLnBrk="1" hangingPunct="1"/>
            <a:r>
              <a:rPr lang="en-US" dirty="0">
                <a:solidFill>
                  <a:srgbClr val="DD550C"/>
                </a:solidFill>
                <a:latin typeface="Calibri"/>
                <a:ea typeface="MS PGothic" charset="0"/>
                <a:cs typeface="Calibri"/>
              </a:rPr>
              <a:t>Exercise 5 (</a:t>
            </a:r>
            <a:r>
              <a:rPr lang="en-US" dirty="0" err="1">
                <a:solidFill>
                  <a:srgbClr val="DD550C"/>
                </a:solidFill>
                <a:latin typeface="Calibri"/>
                <a:ea typeface="MS PGothic" charset="0"/>
                <a:cs typeface="Calibri"/>
              </a:rPr>
              <a:t>Plickers</a:t>
            </a:r>
            <a:r>
              <a:rPr lang="en-US" dirty="0">
                <a:solidFill>
                  <a:srgbClr val="DD550C"/>
                </a:solidFill>
                <a:latin typeface="Calibri"/>
                <a:ea typeface="MS PGothic" charset="0"/>
                <a:cs typeface="Calibri"/>
              </a:rPr>
              <a:t>): </a:t>
            </a:r>
            <a:r>
              <a:rPr lang="en-US" dirty="0">
                <a:latin typeface="Calibri"/>
                <a:ea typeface="MS PGothic" charset="0"/>
                <a:cs typeface="Calibri"/>
              </a:rPr>
              <a:t>Which statement about simple batch systems is correct? </a:t>
            </a:r>
          </a:p>
        </p:txBody>
      </p:sp>
      <p:sp>
        <p:nvSpPr>
          <p:cNvPr id="6147" name="Rectangle 3"/>
          <p:cNvSpPr>
            <a:spLocks noGrp="1" noChangeArrowheads="1"/>
          </p:cNvSpPr>
          <p:nvPr>
            <p:ph type="body" idx="4294967295"/>
          </p:nvPr>
        </p:nvSpPr>
        <p:spPr>
          <a:xfrm>
            <a:off x="6948725" y="1925087"/>
            <a:ext cx="4683125" cy="2189713"/>
          </a:xfrm>
        </p:spPr>
        <p:txBody>
          <a:bodyPr/>
          <a:lstStyle/>
          <a:p>
            <a:pPr marL="514350" indent="-514350">
              <a:buFont typeface="+mj-lt"/>
              <a:buAutoNum type="alphaUcPeriod"/>
            </a:pPr>
            <a:r>
              <a:rPr lang="en-US" sz="2800" dirty="0">
                <a:latin typeface="Calibri" charset="0"/>
                <a:ea typeface="Calibri" charset="0"/>
                <a:cs typeface="Calibri" charset="0"/>
              </a:rPr>
              <a:t>Highly inefficient</a:t>
            </a:r>
          </a:p>
          <a:p>
            <a:pPr marL="514350" indent="-514350">
              <a:buFont typeface="+mj-lt"/>
              <a:buAutoNum type="alphaUcPeriod"/>
            </a:pPr>
            <a:r>
              <a:rPr lang="en-US" sz="2800" dirty="0">
                <a:latin typeface="Calibri" charset="0"/>
                <a:ea typeface="Calibri" charset="0"/>
                <a:cs typeface="Calibri" charset="0"/>
              </a:rPr>
              <a:t>Over utilized CPU time</a:t>
            </a:r>
          </a:p>
          <a:p>
            <a:pPr marL="514350" indent="-514350">
              <a:buFont typeface="+mj-lt"/>
              <a:buAutoNum type="alphaUcPeriod"/>
            </a:pPr>
            <a:r>
              <a:rPr lang="en-US" sz="2800" dirty="0">
                <a:latin typeface="Calibri" charset="0"/>
                <a:ea typeface="Calibri" charset="0"/>
                <a:cs typeface="Calibri" charset="0"/>
              </a:rPr>
              <a:t>Deliver high throughput </a:t>
            </a:r>
          </a:p>
          <a:p>
            <a:pPr marL="514350" indent="-514350">
              <a:buFont typeface="+mj-lt"/>
              <a:buAutoNum type="alphaUcPeriod"/>
            </a:pPr>
            <a:r>
              <a:rPr lang="en-US" sz="2800" dirty="0">
                <a:latin typeface="Calibri" charset="0"/>
                <a:ea typeface="Calibri" charset="0"/>
                <a:cs typeface="Calibri" charset="0"/>
              </a:rPr>
              <a:t>Offer interactivity of users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70" y="2057402"/>
            <a:ext cx="6621460" cy="327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3DFDB53-952A-A443-8912-57B0EB57F12F}"/>
              </a:ext>
            </a:extLst>
          </p:cNvPr>
          <p:cNvSpPr txBox="1"/>
          <p:nvPr/>
        </p:nvSpPr>
        <p:spPr>
          <a:xfrm>
            <a:off x="6172200" y="4162964"/>
            <a:ext cx="5638800" cy="1323439"/>
          </a:xfrm>
          <a:prstGeom prst="rect">
            <a:avLst/>
          </a:prstGeom>
          <a:solidFill>
            <a:srgbClr val="DD550C"/>
          </a:solidFill>
        </p:spPr>
        <p:txBody>
          <a:bodyPr wrap="square" rtlCol="0">
            <a:spAutoFit/>
          </a:bodyPr>
          <a:lstStyle/>
          <a:p>
            <a:pPr algn="ctr"/>
            <a:r>
              <a:rPr lang="en-US" sz="4000" dirty="0">
                <a:solidFill>
                  <a:schemeClr val="bg1"/>
                </a:solidFill>
                <a:latin typeface="+mn-lt"/>
              </a:rPr>
              <a:t>Hint: A batch system is a dedicated system.</a:t>
            </a:r>
          </a:p>
        </p:txBody>
      </p:sp>
    </p:spTree>
    <p:extLst>
      <p:ext uri="{BB962C8B-B14F-4D97-AF65-F5344CB8AC3E}">
        <p14:creationId xmlns:p14="http://schemas.microsoft.com/office/powerpoint/2010/main" val="103685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70" y="151452"/>
            <a:ext cx="11661630" cy="1067748"/>
          </a:xfrm>
        </p:spPr>
        <p:txBody>
          <a:bodyPr>
            <a:normAutofit fontScale="90000"/>
          </a:bodyPr>
          <a:lstStyle/>
          <a:p>
            <a:r>
              <a:rPr lang="en-US" dirty="0">
                <a:solidFill>
                  <a:srgbClr val="03244D"/>
                </a:solidFill>
                <a:latin typeface="Calibri"/>
                <a:ea typeface="MS PGothic" charset="0"/>
                <a:cs typeface="Calibri"/>
              </a:rPr>
              <a:t>Why multiprogramming rather than </a:t>
            </a:r>
            <a:r>
              <a:rPr lang="en-US" altLang="en-US" dirty="0" err="1">
                <a:solidFill>
                  <a:srgbClr val="03244D"/>
                </a:solidFill>
                <a:latin typeface="Calibri" panose="020F0502020204030204" pitchFamily="34" charset="0"/>
                <a:ea typeface="ＭＳ Ｐゴシック" pitchFamily="34" charset="-128"/>
              </a:rPr>
              <a:t>Uniprogramming</a:t>
            </a:r>
            <a:r>
              <a:rPr lang="en-US" altLang="en-US" dirty="0">
                <a:solidFill>
                  <a:srgbClr val="03244D"/>
                </a:solidFill>
                <a:latin typeface="Calibri" panose="020F0502020204030204" pitchFamily="34" charset="0"/>
                <a:ea typeface="ＭＳ Ｐゴシック" pitchFamily="34" charset="-128"/>
              </a:rPr>
              <a:t>?</a:t>
            </a:r>
            <a:endParaRPr lang="en-US" dirty="0">
              <a:solidFill>
                <a:srgbClr val="03244D"/>
              </a:solidFill>
              <a:latin typeface="Calibri"/>
              <a:ea typeface="MS PGothic" charset="0"/>
              <a:cs typeface="Calibri"/>
            </a:endParaRPr>
          </a:p>
        </p:txBody>
      </p:sp>
      <p:pic>
        <p:nvPicPr>
          <p:cNvPr id="5" name="Picture 4" descr="f5.pdf"/>
          <p:cNvPicPr>
            <a:picLocks noChangeAspect="1"/>
          </p:cNvPicPr>
          <p:nvPr/>
        </p:nvPicPr>
        <p:blipFill>
          <a:blip r:embed="rId3"/>
          <a:srcRect l="4706" t="23636" r="7059" b="48182"/>
          <a:stretch>
            <a:fillRect/>
          </a:stretch>
        </p:blipFill>
        <p:spPr>
          <a:xfrm>
            <a:off x="1676401" y="1066800"/>
            <a:ext cx="8721076" cy="3604772"/>
          </a:xfrm>
          <a:prstGeom prst="rect">
            <a:avLst/>
          </a:prstGeom>
        </p:spPr>
      </p:pic>
      <p:sp>
        <p:nvSpPr>
          <p:cNvPr id="4" name="Slide Number Placeholder 3"/>
          <p:cNvSpPr>
            <a:spLocks noGrp="1"/>
          </p:cNvSpPr>
          <p:nvPr>
            <p:ph type="sldNum" sz="quarter" idx="4294967295"/>
          </p:nvPr>
        </p:nvSpPr>
        <p:spPr>
          <a:xfrm>
            <a:off x="1902666" y="6149789"/>
            <a:ext cx="533400" cy="365125"/>
          </a:xfrm>
          <a:prstGeom prst="rect">
            <a:avLst/>
          </a:prstGeom>
        </p:spPr>
        <p:txBody>
          <a:bodyPr/>
          <a:lstStyle/>
          <a:p>
            <a:pPr>
              <a:defRPr/>
            </a:pPr>
            <a:fld id="{97012834-41A2-49E3-8762-B14EE3F5CFB1}" type="slidenum">
              <a:rPr lang="en-US" smtClean="0"/>
              <a:pPr>
                <a:defRPr/>
              </a:pPr>
              <a:t>8</a:t>
            </a:fld>
            <a:endParaRPr lang="en-US" dirty="0"/>
          </a:p>
        </p:txBody>
      </p:sp>
      <p:sp>
        <p:nvSpPr>
          <p:cNvPr id="7" name="TextBox 6">
            <a:extLst>
              <a:ext uri="{FF2B5EF4-FFF2-40B4-BE49-F238E27FC236}">
                <a16:creationId xmlns:a16="http://schemas.microsoft.com/office/drawing/2014/main" id="{1A43E346-18E7-E74F-8ACF-68DF7A5BB61B}"/>
              </a:ext>
            </a:extLst>
          </p:cNvPr>
          <p:cNvSpPr txBox="1"/>
          <p:nvPr/>
        </p:nvSpPr>
        <p:spPr>
          <a:xfrm>
            <a:off x="570707" y="4649801"/>
            <a:ext cx="11049000" cy="1200329"/>
          </a:xfrm>
          <a:prstGeom prst="rect">
            <a:avLst/>
          </a:prstGeom>
          <a:solidFill>
            <a:srgbClr val="DD550C"/>
          </a:solidFill>
        </p:spPr>
        <p:txBody>
          <a:bodyPr wrap="square" rtlCol="0">
            <a:spAutoFit/>
          </a:bodyPr>
          <a:lstStyle/>
          <a:p>
            <a:pPr algn="ctr"/>
            <a:r>
              <a:rPr lang="en-US" sz="3600" dirty="0">
                <a:solidFill>
                  <a:schemeClr val="bg1"/>
                </a:solidFill>
                <a:latin typeface="+mn-lt"/>
              </a:rPr>
              <a:t>When one job needs to wait for I/O, the processor can switch to the other job, which is likely not waiting for I/O</a:t>
            </a:r>
          </a:p>
        </p:txBody>
      </p:sp>
    </p:spTree>
    <p:extLst>
      <p:ext uri="{BB962C8B-B14F-4D97-AF65-F5344CB8AC3E}">
        <p14:creationId xmlns:p14="http://schemas.microsoft.com/office/powerpoint/2010/main" val="24272199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xmlns:mv="urn:schemas-microsoft-com:mac:vml">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ctrTitle"/>
          </p:nvPr>
        </p:nvSpPr>
        <p:spPr>
          <a:xfrm>
            <a:off x="1828800" y="762000"/>
            <a:ext cx="8686800" cy="2590800"/>
          </a:xfrm>
        </p:spPr>
        <p:txBody>
          <a:bodyPr>
            <a:normAutofit fontScale="90000"/>
          </a:bodyPr>
          <a:lstStyle/>
          <a:p>
            <a:pPr eaLnBrk="1" hangingPunct="1"/>
            <a:r>
              <a:rPr lang="en-US" altLang="zh-CN" sz="4900" dirty="0">
                <a:latin typeface="Calibri" charset="0"/>
                <a:ea typeface="SimSun" charset="0"/>
                <a:cs typeface="SimSun" charset="0"/>
              </a:rPr>
              <a:t>COMP 3500 </a:t>
            </a:r>
            <a:br>
              <a:rPr lang="en-US" altLang="zh-CN" sz="4900" dirty="0">
                <a:latin typeface="Calibri" charset="0"/>
                <a:ea typeface="SimSun" charset="0"/>
                <a:cs typeface="SimSun" charset="0"/>
              </a:rPr>
            </a:br>
            <a:r>
              <a:rPr lang="en-US" altLang="zh-CN" sz="4900" dirty="0">
                <a:latin typeface="Calibri" charset="0"/>
                <a:ea typeface="SimSun" charset="0"/>
                <a:cs typeface="SimSun" charset="0"/>
              </a:rPr>
              <a:t>Introduction to Operating Systems</a:t>
            </a:r>
            <a:br>
              <a:rPr lang="en-US" altLang="zh-CN" sz="3600" dirty="0">
                <a:latin typeface="Calibri" charset="0"/>
                <a:ea typeface="SimSun" charset="0"/>
                <a:cs typeface="SimSun" charset="0"/>
              </a:rPr>
            </a:br>
            <a:br>
              <a:rPr lang="en-US" altLang="zh-CN" sz="3600" dirty="0">
                <a:latin typeface="Calibri" charset="0"/>
                <a:ea typeface="SimSun" charset="0"/>
                <a:cs typeface="SimSun" charset="0"/>
              </a:rPr>
            </a:br>
            <a:r>
              <a:rPr lang="en-US" altLang="zh-CN" sz="4900" dirty="0">
                <a:latin typeface="Calibri" charset="0"/>
                <a:ea typeface="SimSun" charset="0"/>
                <a:cs typeface="SimSun" charset="0"/>
              </a:rPr>
              <a:t>Operating System Design</a:t>
            </a:r>
          </a:p>
        </p:txBody>
      </p:sp>
      <p:sp>
        <p:nvSpPr>
          <p:cNvPr id="6146" name="Text Box 3"/>
          <p:cNvSpPr txBox="1">
            <a:spLocks noChangeArrowheads="1"/>
          </p:cNvSpPr>
          <p:nvPr/>
        </p:nvSpPr>
        <p:spPr bwMode="auto">
          <a:xfrm>
            <a:off x="3657600" y="4343400"/>
            <a:ext cx="4953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altLang="zh-CN" sz="3200" b="1" dirty="0">
                <a:latin typeface="Calibri" charset="0"/>
                <a:ea typeface="SimSun" charset="0"/>
                <a:cs typeface="SimSun" charset="0"/>
              </a:rPr>
              <a:t>Dr. Xiao Qin</a:t>
            </a:r>
          </a:p>
          <a:p>
            <a:pPr algn="ctr">
              <a:spcBef>
                <a:spcPct val="50000"/>
              </a:spcBef>
            </a:pPr>
            <a:r>
              <a:rPr kumimoji="1" lang="en-US" i="1" dirty="0">
                <a:latin typeface="Calibri" charset="0"/>
              </a:rPr>
              <a:t>Auburn University</a:t>
            </a:r>
            <a:br>
              <a:rPr kumimoji="1" lang="en-US" i="1" dirty="0">
                <a:latin typeface="Calibri" charset="0"/>
              </a:rPr>
            </a:br>
            <a:r>
              <a:rPr kumimoji="1" lang="en-US" i="1" dirty="0">
                <a:latin typeface="Calibri" charset="0"/>
              </a:rPr>
              <a:t>http://www.eng.auburn.edu/~xqin</a:t>
            </a:r>
          </a:p>
          <a:p>
            <a:pPr algn="ctr">
              <a:lnSpc>
                <a:spcPct val="50000"/>
              </a:lnSpc>
              <a:spcBef>
                <a:spcPct val="50000"/>
              </a:spcBef>
            </a:pPr>
            <a:r>
              <a:rPr kumimoji="1" lang="en-US" i="1" dirty="0">
                <a:latin typeface="Calibri" charset="0"/>
              </a:rPr>
              <a:t>xqin@auburn.edu</a:t>
            </a:r>
            <a:endParaRPr kumimoji="1" lang="en-US" altLang="zh-CN" i="1" dirty="0">
              <a:latin typeface="Calibri" charset="0"/>
              <a:ea typeface="SimSun" charset="0"/>
              <a:cs typeface="SimSun" charset="0"/>
            </a:endParaRPr>
          </a:p>
        </p:txBody>
      </p:sp>
      <p:sp>
        <p:nvSpPr>
          <p:cNvPr id="3" name="Slide Number Placeholder 2"/>
          <p:cNvSpPr>
            <a:spLocks noGrp="1"/>
          </p:cNvSpPr>
          <p:nvPr>
            <p:ph type="sldNum" sz="quarter" idx="4"/>
          </p:nvPr>
        </p:nvSpPr>
        <p:spPr>
          <a:xfrm>
            <a:off x="1905000" y="6350001"/>
            <a:ext cx="2133600" cy="365125"/>
          </a:xfrm>
        </p:spPr>
        <p:txBody>
          <a:bodyPr/>
          <a:lstStyle/>
          <a:p>
            <a:fld id="{8353CCE1-ED68-4673-B2B8-9A8ACC32B759}" type="slidenum">
              <a:rPr lang="en-US" smtClean="0"/>
              <a:pPr/>
              <a:t>9</a:t>
            </a:fld>
            <a:endParaRPr lang="en-US"/>
          </a:p>
        </p:txBody>
      </p:sp>
    </p:spTree>
  </p:cSld>
  <p:clrMapOvr>
    <a:masterClrMapping/>
  </p:clrMapOvr>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2793</TotalTime>
  <Words>3072</Words>
  <Application>Microsoft Macintosh PowerPoint</Application>
  <PresentationFormat>Widescreen</PresentationFormat>
  <Paragraphs>358</Paragraphs>
  <Slides>29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ＭＳ Ｐゴシック</vt:lpstr>
      <vt:lpstr>ＭＳ Ｐゴシック</vt:lpstr>
      <vt:lpstr>宋体</vt:lpstr>
      <vt:lpstr>宋体</vt:lpstr>
      <vt:lpstr>Arial</vt:lpstr>
      <vt:lpstr>Calibri</vt:lpstr>
      <vt:lpstr>Helvetica</vt:lpstr>
      <vt:lpstr>Monotype Sorts</vt:lpstr>
      <vt:lpstr>Times New Roman</vt:lpstr>
      <vt:lpstr>Custom Design</vt:lpstr>
      <vt:lpstr>PowerPoint Presentation</vt:lpstr>
      <vt:lpstr>Time Allocation of COMP3500</vt:lpstr>
      <vt:lpstr>Tips from Allison Macdonald </vt:lpstr>
      <vt:lpstr>PowerPoint Presentation</vt:lpstr>
      <vt:lpstr>Excellent in Early Submission Award</vt:lpstr>
      <vt:lpstr>PowerPoint Presentation</vt:lpstr>
      <vt:lpstr>Exercise 5 (Plickers): Which statement about simple batch systems is correct? </vt:lpstr>
      <vt:lpstr>Why multiprogramming rather than Uniprogramming?</vt:lpstr>
      <vt:lpstr>COMP 3500  Introduction to Operating Systems  Operating System Design</vt:lpstr>
      <vt:lpstr>Purpose of an OS</vt:lpstr>
      <vt:lpstr>Operating System Services</vt:lpstr>
      <vt:lpstr>Basic Operating System Organization </vt:lpstr>
      <vt:lpstr>Kernel Mode vs. User Mode</vt:lpstr>
      <vt:lpstr>API – System Call – OS Relationship</vt:lpstr>
      <vt:lpstr>System Calls</vt:lpstr>
      <vt:lpstr>PowerPoint Presentation</vt:lpstr>
      <vt:lpstr>Standard C Library Example</vt:lpstr>
      <vt:lpstr>User Goals vs. System Goals</vt:lpstr>
      <vt:lpstr>Simple Structure  -- MS-DOS</vt:lpstr>
      <vt:lpstr>Monolithic Kernel:  UNIX System Structure</vt:lpstr>
      <vt:lpstr>PowerPoint Presentation</vt:lpstr>
      <vt:lpstr>Microkernel System Structure</vt:lpstr>
      <vt:lpstr>Monolithic Kernel vs. Microkernel</vt:lpstr>
      <vt:lpstr>Hybrid Systems</vt:lpstr>
      <vt:lpstr>Mac OS X Structure</vt:lpstr>
      <vt:lpstr>iOS</vt:lpstr>
      <vt:lpstr>Android Architecture</vt:lpstr>
      <vt:lpstr>Summary</vt:lpstr>
      <vt:lpstr>Reading Assignment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Xiao Qin</cp:lastModifiedBy>
  <cp:revision>249</cp:revision>
  <dcterms:created xsi:type="dcterms:W3CDTF">2006-08-16T00:00:00Z</dcterms:created>
  <dcterms:modified xsi:type="dcterms:W3CDTF">2018-08-24T15:49:14Z</dcterms:modified>
</cp:coreProperties>
</file>